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3"/>
  </p:notesMasterIdLst>
  <p:handoutMasterIdLst>
    <p:handoutMasterId r:id="rId14"/>
  </p:handoutMasterIdLst>
  <p:sldIdLst>
    <p:sldId id="558" r:id="rId2"/>
    <p:sldId id="556" r:id="rId3"/>
    <p:sldId id="560" r:id="rId4"/>
    <p:sldId id="562" r:id="rId5"/>
    <p:sldId id="572" r:id="rId6"/>
    <p:sldId id="564" r:id="rId7"/>
    <p:sldId id="570" r:id="rId8"/>
    <p:sldId id="563" r:id="rId9"/>
    <p:sldId id="559" r:id="rId10"/>
    <p:sldId id="567" r:id="rId11"/>
    <p:sldId id="571" r:id="rId12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7FF"/>
    <a:srgbClr val="D1FFE8"/>
    <a:srgbClr val="0033CC"/>
    <a:srgbClr val="0021A5"/>
    <a:srgbClr val="0000FF"/>
    <a:srgbClr val="0070C0"/>
    <a:srgbClr val="CCFFFF"/>
    <a:srgbClr val="CCECFF"/>
    <a:srgbClr val="9933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66" autoAdjust="0"/>
    <p:restoredTop sz="94411" autoAdjust="0"/>
  </p:normalViewPr>
  <p:slideViewPr>
    <p:cSldViewPr snapToGrid="0">
      <p:cViewPr>
        <p:scale>
          <a:sx n="90" d="100"/>
          <a:sy n="90" d="100"/>
        </p:scale>
        <p:origin x="-877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1410" y="-8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C86300B-BD42-4E34-A8B8-3DA27BD9E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6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11D969F-8327-402D-81D2-D765D141DA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469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1D969F-8327-402D-81D2-D765D141DA8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51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0073C-106B-4BD0-B97F-2884F49FDE7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27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B1AEEC-E6E7-4897-ACFA-211E4157F21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aseline="0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CA9914-54E4-4E33-BCAA-4C8E20CB1729}" type="slidenum">
              <a:rPr lang="en-US" smtClean="0"/>
              <a:pPr/>
              <a:t>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11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1D969F-8327-402D-81D2-D765D141DA8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17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4950" indent="-234950">
              <a:spcBef>
                <a:spcPts val="0"/>
              </a:spcBef>
              <a:buClr>
                <a:srgbClr val="CC9900"/>
              </a:buClr>
            </a:pPr>
            <a:endParaRPr lang="en-US" sz="1200" kern="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1D969F-8327-402D-81D2-D765D141DA89}" type="slidenum">
              <a:rPr lang="en-US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74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4950" indent="-234950">
              <a:spcBef>
                <a:spcPts val="0"/>
              </a:spcBef>
              <a:buClr>
                <a:srgbClr val="CC9900"/>
              </a:buClr>
            </a:pPr>
            <a:endParaRPr lang="en-US" sz="1200" kern="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1D969F-8327-402D-81D2-D765D141DA89}" type="slidenum">
              <a:rPr lang="en-US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373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4950" indent="-234950">
              <a:spcBef>
                <a:spcPts val="0"/>
              </a:spcBef>
              <a:buClr>
                <a:srgbClr val="CC9900"/>
              </a:buClr>
            </a:pPr>
            <a:endParaRPr lang="en-US" sz="1200" kern="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1D969F-8327-402D-81D2-D765D141DA89}" type="slidenum">
              <a:rPr lang="en-US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3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CA9914-54E4-4E33-BCAA-4C8E20CB1729}" type="slidenum">
              <a:rPr lang="en-US" smtClean="0"/>
              <a:pPr/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893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1D969F-8327-402D-81D2-D765D141DA8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9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1D969F-8327-402D-81D2-D765D141DA8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38100" cap="flat" cmpd="sng">
            <a:solidFill>
              <a:srgbClr val="FF4A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4079630"/>
            <a:ext cx="6511925" cy="0"/>
          </a:xfrm>
          <a:prstGeom prst="line">
            <a:avLst/>
          </a:prstGeom>
          <a:noFill/>
          <a:ln w="38100">
            <a:solidFill>
              <a:srgbClr val="FF4A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3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5600"/>
            <a:ext cx="91440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28780"/>
            <a:ext cx="3200400" cy="908050"/>
          </a:xfrm>
          <a:prstGeom prst="rect">
            <a:avLst/>
          </a:prstGeom>
          <a:noFill/>
          <a:ln w="38100">
            <a:solidFill>
              <a:srgbClr val="FF4A00"/>
            </a:solidFill>
            <a:miter lim="800000"/>
            <a:headEnd/>
            <a:tailEnd/>
          </a:ln>
        </p:spPr>
      </p:pic>
      <p:pic>
        <p:nvPicPr>
          <p:cNvPr id="8" name="Picture 44" descr="CHRECschools"/>
          <p:cNvPicPr>
            <a:picLocks noChangeAspect="1" noChangeArrowheads="1"/>
          </p:cNvPicPr>
          <p:nvPr userDrawn="1"/>
        </p:nvPicPr>
        <p:blipFill rotWithShape="1">
          <a:blip r:embed="rId4" cstate="print"/>
          <a:srcRect r="23901"/>
          <a:stretch/>
        </p:blipFill>
        <p:spPr bwMode="auto">
          <a:xfrm>
            <a:off x="385135" y="4906944"/>
            <a:ext cx="243426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9"/>
          <p:cNvSpPr txBox="1">
            <a:spLocks noChangeArrowheads="1"/>
          </p:cNvSpPr>
          <p:nvPr userDrawn="1"/>
        </p:nvSpPr>
        <p:spPr bwMode="auto">
          <a:xfrm>
            <a:off x="-33338" y="4579693"/>
            <a:ext cx="3267076" cy="338137"/>
          </a:xfrm>
          <a:prstGeom prst="rect">
            <a:avLst/>
          </a:prstGeom>
          <a:solidFill>
            <a:srgbClr val="0021A5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r>
              <a:rPr lang="en-US" sz="1600" b="1" spc="-30" dirty="0" smtClean="0">
                <a:solidFill>
                  <a:schemeClr val="bg1"/>
                </a:solidFill>
                <a:latin typeface="Arial Narrow" pitchFamily="34" charset="0"/>
              </a:rPr>
              <a:t>RSC BOF</a:t>
            </a:r>
            <a:r>
              <a:rPr lang="en-US" sz="1600" b="1" spc="-30" baseline="0" dirty="0" smtClean="0">
                <a:solidFill>
                  <a:schemeClr val="bg1"/>
                </a:solidFill>
                <a:latin typeface="Arial Narrow" pitchFamily="34" charset="0"/>
              </a:rPr>
              <a:t> @</a:t>
            </a:r>
            <a:r>
              <a:rPr lang="en-US" sz="1600" b="1" spc="-30" dirty="0" smtClean="0">
                <a:solidFill>
                  <a:schemeClr val="bg1"/>
                </a:solidFill>
                <a:latin typeface="Arial Narrow" pitchFamily="34" charset="0"/>
              </a:rPr>
              <a:t>SC15, Nov. 17, 2015</a:t>
            </a:r>
            <a:endParaRPr lang="en-US" sz="1600" b="1" spc="-3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4220307"/>
            <a:ext cx="5257800" cy="2286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en-US" altLang="en-US" dirty="0"/>
              <a:t>Click to edit Master subtitle style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9868" y="1398935"/>
            <a:ext cx="8612372" cy="1932328"/>
          </a:xfrm>
        </p:spPr>
        <p:txBody>
          <a:bodyPr/>
          <a:lstStyle>
            <a:lvl1pPr>
              <a:defRPr lang="en-US" sz="4000" b="1" dirty="0" smtClean="0">
                <a:solidFill>
                  <a:srgbClr val="0021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>
              <a:spcBef>
                <a:spcPts val="600"/>
              </a:spcBef>
              <a:defRPr/>
            </a:pPr>
            <a:endParaRPr lang="en-US" sz="4400" dirty="0" smtClean="0">
              <a:solidFill>
                <a:srgbClr val="FF4A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D41DB-2DB7-4C4C-9866-4E1123D932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77813"/>
            <a:ext cx="21336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7813"/>
            <a:ext cx="62484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3AF9A-79A8-4D81-ADA3-22F46D038F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DB180-F93F-440A-8193-8CC6614187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B4396-281B-46DC-8533-9466036CB0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4191000" cy="491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91000" cy="491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D7D40-D8A8-4797-953F-D3651DBF68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21A0C9-09E3-4D87-AC57-A781079DA9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472E6-AE85-4A61-A838-5BB8BF3B8A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FDD64-BDDF-4354-A3F4-89493CCA82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09C15-8E16-48C4-9A3A-C1FD57F5BB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156F6-95AA-4941-AEDC-9966AA962F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94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534400" cy="491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2484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fld id="{9E97EFF3-893A-4573-A848-E3013EA4D8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4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8575" cap="flat" cmpd="sng">
            <a:solidFill>
              <a:srgbClr val="FF4A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8575">
            <a:solidFill>
              <a:srgbClr val="FF4A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31" name="Picture 2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200" y="6257925"/>
            <a:ext cx="1828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22"/>
          <p:cNvPicPr>
            <a:picLocks noChangeAspect="1" noChangeArrowheads="1"/>
          </p:cNvPicPr>
          <p:nvPr userDrawn="1"/>
        </p:nvPicPr>
        <p:blipFill rotWithShape="1">
          <a:blip r:embed="rId14" cstate="print"/>
          <a:srcRect l="1896" t="8838" r="24331" b="7182"/>
          <a:stretch/>
        </p:blipFill>
        <p:spPr bwMode="auto">
          <a:xfrm>
            <a:off x="7806968" y="6229350"/>
            <a:ext cx="1186126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21A5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21A5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21A5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21A5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21A5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0021A5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0021A5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0021A5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0021A5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400">
          <a:solidFill>
            <a:srgbClr val="FF4A00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rgbClr val="0021A5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30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11" Type="http://schemas.openxmlformats.org/officeDocument/2006/relationships/image" Target="../media/image9.tif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microsoft.com/office/2007/relationships/hdphoto" Target="../media/hdphoto3.wdp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microsoft.com/office/2007/relationships/hdphoto" Target="../media/hdphoto2.wdp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openxmlformats.org/officeDocument/2006/relationships/image" Target="../media/image23.emf"/><Relationship Id="rId4" Type="http://schemas.openxmlformats.org/officeDocument/2006/relationships/image" Target="../media/image21.png"/><Relationship Id="rId9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/url?sa=i&amp;rct=j&amp;q=&amp;esrc=s&amp;source=images&amp;cd=&amp;cad=rja&amp;uact=8&amp;ved=0CAcQjRxqFQoTCIWAvuWckMkCFQTqJgodZKIPsQ&amp;url=http://wikimapia.org/1401/Fermi-National-Accelerator-Laboratory-Fermilab&amp;bvm=bv.107467506,d.eWE&amp;psig=AFQjCNF1cFhUehQvVbNQ4tBSD7wLX0VZSQ&amp;ust=1447601183979231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392" y="1670539"/>
            <a:ext cx="8153400" cy="1752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Reconfigurable Supercomputing</a:t>
            </a:r>
            <a:br>
              <a:rPr lang="en-US" dirty="0"/>
            </a:br>
            <a:r>
              <a:rPr lang="en-US" sz="200" dirty="0"/>
              <a:t>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dirty="0"/>
              <a:t>@CHREC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3543016" y="4720463"/>
            <a:ext cx="4622103" cy="1293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CC9900"/>
              </a:buClr>
              <a:buSzPct val="65000"/>
            </a:pPr>
            <a:r>
              <a:rPr lang="en-US" altLang="zh-CN" sz="3200" b="1" dirty="0" smtClean="0">
                <a:solidFill>
                  <a:srgbClr val="000000"/>
                </a:solidFill>
                <a:ea typeface="宋体" pitchFamily="2" charset="-122"/>
              </a:rPr>
              <a:t>Herman </a:t>
            </a:r>
            <a:r>
              <a:rPr lang="en-US" altLang="zh-CN" sz="3200" b="1" dirty="0">
                <a:solidFill>
                  <a:srgbClr val="000000"/>
                </a:solidFill>
                <a:ea typeface="宋体" pitchFamily="2" charset="-122"/>
              </a:rPr>
              <a:t>Lam</a:t>
            </a:r>
          </a:p>
          <a:p>
            <a:pPr algn="ctr">
              <a:spcBef>
                <a:spcPts val="0"/>
              </a:spcBef>
              <a:buClr>
                <a:srgbClr val="CC9900"/>
              </a:buClr>
              <a:buSzPct val="65000"/>
            </a:pPr>
            <a:r>
              <a:rPr lang="en-US" altLang="zh-CN" sz="1600" dirty="0">
                <a:solidFill>
                  <a:srgbClr val="FF4A00"/>
                </a:solidFill>
                <a:ea typeface="宋体" pitchFamily="2" charset="-122"/>
              </a:rPr>
              <a:t> </a:t>
            </a:r>
            <a:r>
              <a:rPr lang="en-US" altLang="zh-CN" sz="2000" b="1" dirty="0" smtClean="0">
                <a:ea typeface="宋体" pitchFamily="2" charset="-122"/>
              </a:rPr>
              <a:t>Associate Director, CHREC</a:t>
            </a:r>
          </a:p>
          <a:p>
            <a:pPr algn="ctr">
              <a:spcBef>
                <a:spcPts val="0"/>
              </a:spcBef>
              <a:buClr>
                <a:srgbClr val="CC9900"/>
              </a:buClr>
              <a:buSzPct val="65000"/>
            </a:pPr>
            <a:r>
              <a:rPr lang="en-US" altLang="zh-CN" sz="2000" b="1" spc="-20" dirty="0" smtClean="0">
                <a:ea typeface="宋体" pitchFamily="2" charset="-122"/>
              </a:rPr>
              <a:t>University of Florida</a:t>
            </a:r>
            <a:endParaRPr lang="en-US" altLang="zh-CN" sz="2000" b="1" spc="-20" dirty="0">
              <a:ea typeface="宋体" pitchFamily="2" charset="-122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buClr>
                <a:srgbClr val="CC9900"/>
              </a:buClr>
              <a:buSzPct val="65000"/>
            </a:pPr>
            <a:endParaRPr lang="en-US" altLang="zh-CN" sz="1050" b="1" u="sng" dirty="0">
              <a:solidFill>
                <a:srgbClr val="000000"/>
              </a:solidFill>
              <a:ea typeface="宋体" pitchFamily="2" charset="-122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altLang="zh-CN" sz="900" dirty="0">
              <a:ea typeface="宋体" pitchFamily="2" charset="-122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altLang="zh-CN" sz="1100" dirty="0">
              <a:solidFill>
                <a:srgbClr val="FF4A00"/>
              </a:solidFill>
              <a:ea typeface="宋体" pitchFamily="2" charset="-122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altLang="zh-CN" sz="900" dirty="0">
              <a:solidFill>
                <a:srgbClr val="FF4A00"/>
              </a:solidFill>
              <a:ea typeface="宋体" pitchFamily="2" charset="-122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FF4A00"/>
                </a:solidFill>
                <a:ea typeface="宋体" pitchFamily="2" charset="-122"/>
              </a:rPr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35" y="3696002"/>
            <a:ext cx="2814830" cy="735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566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66" y="1328309"/>
            <a:ext cx="2214118" cy="40266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882089"/>
            <a:ext cx="7340601" cy="1143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33CC"/>
                </a:solidFill>
              </a:rPr>
              <a:t>Goal: </a:t>
            </a:r>
            <a:r>
              <a:rPr lang="en-US" sz="2000" dirty="0" smtClean="0">
                <a:solidFill>
                  <a:schemeClr val="tx1"/>
                </a:solidFill>
              </a:rPr>
              <a:t>Explore potential of </a:t>
            </a:r>
            <a:r>
              <a:rPr lang="en-US" sz="2000" i="1" dirty="0" smtClean="0">
                <a:solidFill>
                  <a:srgbClr val="C00000"/>
                </a:solidFill>
              </a:rPr>
              <a:t>customizable </a:t>
            </a:r>
            <a:r>
              <a:rPr lang="en-US" sz="2000" i="1" dirty="0">
                <a:solidFill>
                  <a:srgbClr val="C00000"/>
                </a:solidFill>
              </a:rPr>
              <a:t>logic layer </a:t>
            </a:r>
            <a:r>
              <a:rPr lang="en-US" sz="2000" dirty="0">
                <a:solidFill>
                  <a:schemeClr val="tx1"/>
                </a:solidFill>
              </a:rPr>
              <a:t>for </a:t>
            </a:r>
            <a:r>
              <a:rPr lang="en-US" sz="2000" dirty="0" smtClean="0">
                <a:solidFill>
                  <a:schemeClr val="tx1"/>
                </a:solidFill>
              </a:rPr>
              <a:t>HMC</a:t>
            </a:r>
          </a:p>
          <a:p>
            <a:pPr marL="1320800" lvl="2">
              <a:spcBef>
                <a:spcPts val="300"/>
              </a:spcBef>
            </a:pPr>
            <a:r>
              <a:rPr lang="en-US" sz="1800" dirty="0" smtClean="0"/>
              <a:t>Concepts of C-RAM* &amp; PIM** (e.g., SIMD, ARM64,                        &amp; RISC-V in logic layer)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01070" y="6263109"/>
            <a:ext cx="1828800" cy="457200"/>
          </a:xfrm>
        </p:spPr>
        <p:txBody>
          <a:bodyPr/>
          <a:lstStyle/>
          <a:p>
            <a:pPr>
              <a:defRPr/>
            </a:pPr>
            <a:fld id="{771664E6-88B0-4C1C-9C61-F4DA8154D7BC}" type="slidenum">
              <a:rPr lang="en-US" alt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10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277814"/>
            <a:ext cx="8229600" cy="769064"/>
          </a:xfrm>
        </p:spPr>
        <p:txBody>
          <a:bodyPr/>
          <a:lstStyle/>
          <a:p>
            <a:r>
              <a:rPr lang="en-US" sz="3900" dirty="0" smtClean="0"/>
              <a:t>Custom Memory Cube (CMC)</a:t>
            </a:r>
            <a:endParaRPr lang="en-US" sz="3900" dirty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240070" y="1944735"/>
            <a:ext cx="6522000" cy="57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rgbClr val="FF4A00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rgbClr val="0021A5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0033CC"/>
                </a:solidFill>
              </a:rPr>
              <a:t>Approac</a:t>
            </a:r>
            <a:r>
              <a:rPr lang="en-US" sz="2400" b="1" dirty="0">
                <a:solidFill>
                  <a:srgbClr val="0033CC"/>
                </a:solidFill>
              </a:rPr>
              <a:t>h: </a:t>
            </a:r>
            <a:r>
              <a:rPr lang="en-US" sz="2000" i="1" kern="0" dirty="0" smtClean="0">
                <a:solidFill>
                  <a:srgbClr val="C00000"/>
                </a:solidFill>
              </a:rPr>
              <a:t>Prototype</a:t>
            </a:r>
            <a:r>
              <a:rPr lang="en-US" sz="2000" kern="0" dirty="0" smtClean="0">
                <a:solidFill>
                  <a:srgbClr val="C00000"/>
                </a:solidFill>
              </a:rPr>
              <a:t> </a:t>
            </a:r>
            <a:r>
              <a:rPr lang="en-US" sz="2000" kern="0" dirty="0"/>
              <a:t>CMC using </a:t>
            </a:r>
            <a:r>
              <a:rPr lang="en-US" sz="2000" i="1" kern="0" dirty="0" smtClean="0">
                <a:solidFill>
                  <a:srgbClr val="C00000"/>
                </a:solidFill>
              </a:rPr>
              <a:t>FPGA/HMC boards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5154188" y="4698581"/>
            <a:ext cx="2219886" cy="1404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rgbClr val="FF4A00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rgbClr val="0021A5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0" dirty="0" smtClean="0"/>
              <a:t>FPGA/HMC boards</a:t>
            </a:r>
          </a:p>
          <a:p>
            <a:pPr marL="292100" lvl="2" indent="-236538">
              <a:spcBef>
                <a:spcPts val="0"/>
              </a:spcBef>
            </a:pPr>
            <a:r>
              <a:rPr lang="en-US" sz="1600" dirty="0">
                <a:solidFill>
                  <a:srgbClr val="C00000"/>
                </a:solidFill>
              </a:rPr>
              <a:t>Convey Merlin </a:t>
            </a:r>
            <a:r>
              <a:rPr lang="en-US" sz="1600" dirty="0">
                <a:solidFill>
                  <a:srgbClr val="0033CC"/>
                </a:solidFill>
              </a:rPr>
              <a:t>(MA-100)</a:t>
            </a:r>
          </a:p>
          <a:p>
            <a:pPr marL="292100" lvl="2" indent="-236538">
              <a:spcBef>
                <a:spcPts val="300"/>
              </a:spcBef>
            </a:pPr>
            <a:r>
              <a:rPr lang="en-US" sz="1600" dirty="0">
                <a:solidFill>
                  <a:srgbClr val="C00000"/>
                </a:solidFill>
              </a:rPr>
              <a:t>PICO </a:t>
            </a:r>
            <a:r>
              <a:rPr lang="en-US" sz="1600" dirty="0" smtClean="0">
                <a:solidFill>
                  <a:srgbClr val="C00000"/>
                </a:solidFill>
              </a:rPr>
              <a:t>EX500</a:t>
            </a:r>
            <a:r>
              <a:rPr lang="en-US" sz="1600" dirty="0" smtClean="0">
                <a:solidFill>
                  <a:srgbClr val="0033CC"/>
                </a:solidFill>
              </a:rPr>
              <a:t> w/ </a:t>
            </a:r>
            <a:r>
              <a:rPr lang="en-US" sz="1600" dirty="0">
                <a:solidFill>
                  <a:srgbClr val="0033CC"/>
                </a:solidFill>
              </a:rPr>
              <a:t>AC510 </a:t>
            </a:r>
            <a:r>
              <a:rPr lang="en-US" sz="1600" dirty="0" smtClean="0">
                <a:solidFill>
                  <a:srgbClr val="0033CC"/>
                </a:solidFill>
              </a:rPr>
              <a:t>modules</a:t>
            </a:r>
            <a:endParaRPr lang="en-US" sz="1600" dirty="0">
              <a:solidFill>
                <a:srgbClr val="0033CC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0" y="2514825"/>
            <a:ext cx="5322090" cy="1677579"/>
          </a:xfrm>
          <a:prstGeom prst="rect">
            <a:avLst/>
          </a:prstGeom>
        </p:spPr>
      </p:pic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295758" y="4698581"/>
            <a:ext cx="2419406" cy="129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rgbClr val="FF4A00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rgbClr val="0021A5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0" dirty="0" smtClean="0"/>
              <a:t>Software </a:t>
            </a:r>
            <a:r>
              <a:rPr lang="en-US" sz="1800" kern="0" dirty="0"/>
              <a:t>simulators</a:t>
            </a:r>
          </a:p>
          <a:p>
            <a:pPr marL="292100" lvl="2" indent="-236538">
              <a:spcBef>
                <a:spcPts val="300"/>
              </a:spcBef>
            </a:pPr>
            <a:r>
              <a:rPr lang="en-US" sz="1600" dirty="0"/>
              <a:t>Gem5</a:t>
            </a:r>
          </a:p>
          <a:p>
            <a:pPr marL="292100" lvl="2" indent="-236538">
              <a:spcBef>
                <a:spcPts val="300"/>
              </a:spcBef>
            </a:pPr>
            <a:r>
              <a:rPr lang="en-US" sz="1600" dirty="0"/>
              <a:t>Goblin core64</a:t>
            </a:r>
          </a:p>
          <a:p>
            <a:pPr marL="292100" lvl="2" indent="-236538">
              <a:spcBef>
                <a:spcPts val="300"/>
              </a:spcBef>
            </a:pPr>
            <a:r>
              <a:rPr lang="en-US" sz="1600" dirty="0" smtClean="0"/>
              <a:t>SST</a:t>
            </a:r>
            <a:r>
              <a:rPr lang="en-US" baseline="30000" dirty="0" smtClean="0"/>
              <a:t>+</a:t>
            </a:r>
            <a:endParaRPr lang="en-US" sz="1600" baseline="30000" dirty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 bwMode="auto">
          <a:xfrm>
            <a:off x="1943285" y="4287259"/>
            <a:ext cx="4724215" cy="57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rgbClr val="FF4A00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rgbClr val="0021A5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0033CC"/>
                </a:solidFill>
              </a:rPr>
              <a:t>Testbeds for CMC Research:</a:t>
            </a:r>
            <a:endParaRPr lang="en-US" sz="2000" i="1" kern="0" dirty="0" smtClean="0">
              <a:solidFill>
                <a:srgbClr val="C00000"/>
              </a:solidFill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2611758" y="4698581"/>
            <a:ext cx="2514810" cy="133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rgbClr val="FF4A00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rgbClr val="0021A5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0" dirty="0"/>
              <a:t>Processor testbeds</a:t>
            </a:r>
          </a:p>
          <a:p>
            <a:pPr marL="292100" lvl="2" indent="-236538">
              <a:spcBef>
                <a:spcPts val="300"/>
              </a:spcBef>
            </a:pPr>
            <a:r>
              <a:rPr lang="en-US" sz="1600" dirty="0"/>
              <a:t>JUNO ARM64 development platform</a:t>
            </a:r>
          </a:p>
          <a:p>
            <a:pPr marL="292100" lvl="2" indent="-236538">
              <a:spcBef>
                <a:spcPts val="300"/>
              </a:spcBef>
            </a:pPr>
            <a:r>
              <a:rPr lang="en-US" sz="1600" dirty="0"/>
              <a:t>RISC-V: Rocket Core on </a:t>
            </a:r>
            <a:r>
              <a:rPr lang="en-US" sz="1600" dirty="0" err="1"/>
              <a:t>Zedboard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2475272" y="6269600"/>
            <a:ext cx="4479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200" i="1" dirty="0" smtClean="0"/>
              <a:t>*C-RAM: Computational Memory   **PIM: Processor in Memory</a:t>
            </a:r>
          </a:p>
          <a:p>
            <a:pPr algn="ctr">
              <a:spcBef>
                <a:spcPts val="0"/>
              </a:spcBef>
            </a:pPr>
            <a:endParaRPr lang="en-US" sz="1200" i="1" baseline="30000" dirty="0"/>
          </a:p>
          <a:p>
            <a:pPr algn="ctr">
              <a:spcBef>
                <a:spcPts val="0"/>
              </a:spcBef>
            </a:pPr>
            <a:r>
              <a:rPr lang="en-US" sz="1200" i="1" baseline="30000" dirty="0" smtClean="0"/>
              <a:t>+</a:t>
            </a:r>
            <a:r>
              <a:rPr lang="en-US" sz="1200" i="1" dirty="0"/>
              <a:t>SST: </a:t>
            </a:r>
            <a:r>
              <a:rPr lang="en-US" sz="1200" dirty="0"/>
              <a:t>Structural </a:t>
            </a:r>
            <a:r>
              <a:rPr lang="en-US" sz="1200" dirty="0" smtClean="0"/>
              <a:t>Simulation </a:t>
            </a:r>
            <a:r>
              <a:rPr lang="en-US" sz="1200" dirty="0"/>
              <a:t>Toolkit, Sandia National </a:t>
            </a:r>
            <a:r>
              <a:rPr lang="en-US" sz="1200" dirty="0" smtClean="0"/>
              <a:t>Lab</a:t>
            </a:r>
            <a:endParaRPr lang="en-US" sz="1200" i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900" y="5354915"/>
            <a:ext cx="885330" cy="676715"/>
          </a:xfrm>
          <a:prstGeom prst="rect">
            <a:avLst/>
          </a:prstGeom>
        </p:spPr>
      </p:pic>
      <p:pic>
        <p:nvPicPr>
          <p:cNvPr id="58" name="Picture 2" descr="http://terpconnect.umd.edu/~browns/lps_logo_sm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471" y="575824"/>
            <a:ext cx="1158329" cy="47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52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9" grpId="0"/>
      <p:bldP spid="50" grpId="0"/>
      <p:bldP spid="39" grpId="0"/>
      <p:bldP spid="51" grpId="0"/>
      <p:bldP spid="52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1370"/>
            <a:ext cx="8229600" cy="941387"/>
          </a:xfrm>
        </p:spPr>
        <p:txBody>
          <a:bodyPr/>
          <a:lstStyle/>
          <a:p>
            <a:pPr algn="ctr"/>
            <a:r>
              <a:rPr lang="en-US" sz="4800" dirty="0" smtClean="0"/>
              <a:t>Conclusions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0" y="1715602"/>
            <a:ext cx="6793992" cy="4330260"/>
          </a:xfr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sz="3400" dirty="0">
                <a:solidFill>
                  <a:srgbClr val="FF4A00"/>
                </a:solidFill>
              </a:rPr>
              <a:t>M</a:t>
            </a:r>
            <a:r>
              <a:rPr lang="en-US" sz="3400" dirty="0" smtClean="0">
                <a:solidFill>
                  <a:srgbClr val="FF4A00"/>
                </a:solidFill>
              </a:rPr>
              <a:t>uch going on !!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3400" dirty="0">
                <a:solidFill>
                  <a:srgbClr val="0021A5"/>
                </a:solidFill>
              </a:rPr>
              <a:t>I</a:t>
            </a:r>
            <a:r>
              <a:rPr lang="en-US" sz="3400" dirty="0" smtClean="0">
                <a:solidFill>
                  <a:srgbClr val="0021A5"/>
                </a:solidFill>
              </a:rPr>
              <a:t>n reconfigurable supercomputing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3400" dirty="0" smtClean="0">
                <a:solidFill>
                  <a:srgbClr val="FF4A00"/>
                </a:solidFill>
              </a:rPr>
              <a:t>@ </a:t>
            </a:r>
            <a:r>
              <a:rPr lang="en-US" sz="3400" dirty="0">
                <a:solidFill>
                  <a:srgbClr val="FF4A00"/>
                </a:solidFill>
              </a:rPr>
              <a:t>CHREC</a:t>
            </a:r>
          </a:p>
          <a:p>
            <a:pPr marL="0" indent="0" algn="ctr">
              <a:buNone/>
            </a:pPr>
            <a:endParaRPr lang="en-US" sz="1100" dirty="0" smtClean="0"/>
          </a:p>
          <a:p>
            <a:pPr marL="0" indent="0" algn="ctr">
              <a:spcBef>
                <a:spcPts val="600"/>
              </a:spcBef>
              <a:buNone/>
            </a:pPr>
            <a:r>
              <a:rPr lang="en-US" sz="3400" dirty="0" smtClean="0">
                <a:solidFill>
                  <a:srgbClr val="0021A5"/>
                </a:solidFill>
              </a:rPr>
              <a:t>  Come </a:t>
            </a:r>
            <a:r>
              <a:rPr lang="en-US" sz="3400" dirty="0">
                <a:solidFill>
                  <a:srgbClr val="0021A5"/>
                </a:solidFill>
              </a:rPr>
              <a:t>see us!!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1664E6-88B0-4C1C-9C61-F4DA8154D7BC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5761" y="5940613"/>
            <a:ext cx="5011115" cy="461665"/>
          </a:xfrm>
          <a:prstGeom prst="rect">
            <a:avLst/>
          </a:prstGeom>
          <a:solidFill>
            <a:srgbClr val="EBF7FF"/>
          </a:solidFill>
          <a:ln w="28575">
            <a:solidFill>
              <a:srgbClr val="FF4A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0021A5"/>
                </a:solidFill>
              </a:rPr>
              <a:t>SC15 Booth 207 (www.chrec.org)</a:t>
            </a:r>
            <a:endParaRPr lang="en-US" sz="2400" b="1" i="1" dirty="0">
              <a:solidFill>
                <a:srgbClr val="0021A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10493" y="4346612"/>
            <a:ext cx="1158173" cy="1024119"/>
            <a:chOff x="4964225" y="4557360"/>
            <a:chExt cx="1872997" cy="15508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Up-Down Arrow 9"/>
            <p:cNvSpPr/>
            <p:nvPr/>
          </p:nvSpPr>
          <p:spPr bwMode="auto">
            <a:xfrm>
              <a:off x="5731750" y="4557360"/>
              <a:ext cx="304800" cy="530352"/>
            </a:xfrm>
            <a:prstGeom prst="upDown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1" name="Up-Down Arrow 10"/>
            <p:cNvSpPr/>
            <p:nvPr/>
          </p:nvSpPr>
          <p:spPr bwMode="auto">
            <a:xfrm rot="2822130">
              <a:off x="6296293" y="4516959"/>
              <a:ext cx="304800" cy="671371"/>
            </a:xfrm>
            <a:prstGeom prst="upDown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2" name="Up-Down Arrow 11"/>
            <p:cNvSpPr/>
            <p:nvPr/>
          </p:nvSpPr>
          <p:spPr bwMode="auto">
            <a:xfrm rot="5400000">
              <a:off x="6419646" y="5039347"/>
              <a:ext cx="304800" cy="530352"/>
            </a:xfrm>
            <a:prstGeom prst="upDown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13" name="Picture 12" descr="http://www.gidel.com/images/Proce%20V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8" b="93726" l="6807" r="926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404" y="4900701"/>
              <a:ext cx="1295399" cy="84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Up-Down Arrow 13"/>
            <p:cNvSpPr/>
            <p:nvPr/>
          </p:nvSpPr>
          <p:spPr bwMode="auto">
            <a:xfrm>
              <a:off x="5731750" y="5574262"/>
              <a:ext cx="304800" cy="530352"/>
            </a:xfrm>
            <a:prstGeom prst="upDown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5" name="Up-Down Arrow 14"/>
            <p:cNvSpPr/>
            <p:nvPr/>
          </p:nvSpPr>
          <p:spPr bwMode="auto">
            <a:xfrm rot="5400000">
              <a:off x="5077001" y="5054184"/>
              <a:ext cx="304800" cy="530352"/>
            </a:xfrm>
            <a:prstGeom prst="upDown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Up-Down Arrow 15"/>
            <p:cNvSpPr/>
            <p:nvPr/>
          </p:nvSpPr>
          <p:spPr bwMode="auto">
            <a:xfrm rot="2670689">
              <a:off x="5256808" y="5455252"/>
              <a:ext cx="304800" cy="652973"/>
            </a:xfrm>
            <a:prstGeom prst="upDown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567" y="4581442"/>
            <a:ext cx="2218674" cy="8548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137" descr="http://www.altera.com/products/ip/ampp/gidel/images/gidel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9875" y="4707786"/>
            <a:ext cx="1027993" cy="361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2" name="Group 61"/>
          <p:cNvGrpSpPr/>
          <p:nvPr/>
        </p:nvGrpSpPr>
        <p:grpSpPr>
          <a:xfrm>
            <a:off x="1192288" y="3212188"/>
            <a:ext cx="1467663" cy="868889"/>
            <a:chOff x="14147883" y="27218453"/>
            <a:chExt cx="6193324" cy="3988913"/>
          </a:xfrm>
        </p:grpSpPr>
        <p:grpSp>
          <p:nvGrpSpPr>
            <p:cNvPr id="63" name="Group 62"/>
            <p:cNvGrpSpPr/>
            <p:nvPr/>
          </p:nvGrpSpPr>
          <p:grpSpPr>
            <a:xfrm>
              <a:off x="14147883" y="27218453"/>
              <a:ext cx="5729934" cy="3988913"/>
              <a:chOff x="5251191" y="24946829"/>
              <a:chExt cx="4777192" cy="3048670"/>
            </a:xfrm>
          </p:grpSpPr>
          <p:pic>
            <p:nvPicPr>
              <p:cNvPr id="65" name="Picture 30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1191" y="26557829"/>
                <a:ext cx="4777192" cy="14376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Content Placeholder 5" descr="Novo-G4.jpg"/>
              <p:cNvPicPr>
                <a:picLocks noChangeAspect="1"/>
              </p:cNvPicPr>
              <p:nvPr/>
            </p:nvPicPr>
            <p:blipFill>
              <a:blip r:embed="rId8" cstate="print">
                <a:lum bright="20000" contrast="20000"/>
              </a:blip>
              <a:srcRect l="7935" t="3610" r="8123" b="4325"/>
              <a:stretch>
                <a:fillRect/>
              </a:stretch>
            </p:blipFill>
            <p:spPr>
              <a:xfrm>
                <a:off x="5688346" y="24946829"/>
                <a:ext cx="1680042" cy="146056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64" name="TextBox 63"/>
            <p:cNvSpPr txBox="1"/>
            <p:nvPr/>
          </p:nvSpPr>
          <p:spPr>
            <a:xfrm>
              <a:off x="16735178" y="27702154"/>
              <a:ext cx="3606029" cy="1594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 smtClean="0">
                  <a:solidFill>
                    <a:srgbClr val="003399"/>
                  </a:solidFill>
                </a:rPr>
                <a:t>Novo-G#</a:t>
              </a:r>
              <a:endParaRPr lang="en-US" sz="1050" b="1" i="1" dirty="0">
                <a:solidFill>
                  <a:srgbClr val="003399"/>
                </a:solidFill>
              </a:endParaRPr>
            </a:p>
          </p:txBody>
        </p:sp>
      </p:grpSp>
      <p:pic>
        <p:nvPicPr>
          <p:cNvPr id="8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734" y="2368037"/>
            <a:ext cx="942434" cy="983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2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217" y="1105236"/>
            <a:ext cx="1230531" cy="441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Group 47"/>
          <p:cNvGrpSpPr/>
          <p:nvPr/>
        </p:nvGrpSpPr>
        <p:grpSpPr>
          <a:xfrm>
            <a:off x="661676" y="966497"/>
            <a:ext cx="1292512" cy="1267815"/>
            <a:chOff x="3648443" y="1287405"/>
            <a:chExt cx="1740580" cy="1243145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443" y="1287405"/>
              <a:ext cx="947335" cy="9473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914" y="1590441"/>
              <a:ext cx="940109" cy="9401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05200" y="4662454"/>
            <a:ext cx="1631096" cy="985360"/>
          </a:xfrm>
          <a:prstGeom prst="rect">
            <a:avLst/>
          </a:prstGeom>
          <a:noFill/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2"/>
          <a:stretch/>
        </p:blipFill>
        <p:spPr>
          <a:xfrm>
            <a:off x="6477255" y="3132149"/>
            <a:ext cx="1276716" cy="18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6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161F2-DB94-49F3-BCD4-80A319A0F858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9413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Outline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03384" y="1101969"/>
            <a:ext cx="7889631" cy="4161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600"/>
              </a:spcBef>
              <a:buClr>
                <a:schemeClr val="accent1"/>
              </a:buClr>
              <a:buSzPct val="65000"/>
              <a:defRPr/>
            </a:pPr>
            <a:r>
              <a:rPr lang="en-US" sz="2800" b="1" kern="0" dirty="0" smtClean="0">
                <a:solidFill>
                  <a:srgbClr val="0021A5"/>
                </a:solidFill>
                <a:latin typeface="+mn-lt"/>
                <a:cs typeface="+mn-cs"/>
              </a:rPr>
              <a:t>Elevator Overview (30 – 40 secs. each)</a:t>
            </a:r>
            <a:endParaRPr lang="en-US" sz="2800" b="1" kern="0" dirty="0">
              <a:solidFill>
                <a:srgbClr val="0021A5"/>
              </a:solidFill>
              <a:latin typeface="+mn-lt"/>
              <a:cs typeface="+mn-cs"/>
            </a:endParaRPr>
          </a:p>
          <a:p>
            <a:pPr marL="342900" indent="-342900" eaLnBrk="0" hangingPunct="0">
              <a:spcBef>
                <a:spcPts val="6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400" kern="0" dirty="0" smtClean="0">
                <a:solidFill>
                  <a:srgbClr val="0021A5"/>
                </a:solidFill>
                <a:latin typeface="+mn-lt"/>
                <a:cs typeface="+mn-cs"/>
              </a:rPr>
              <a:t>RSC* Research on Novo-G</a:t>
            </a:r>
            <a:endParaRPr lang="en-US" sz="2400" kern="0" dirty="0">
              <a:latin typeface="+mn-lt"/>
              <a:cs typeface="+mn-cs"/>
            </a:endParaRP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kern="0" dirty="0">
                <a:latin typeface="+mn-lt"/>
                <a:cs typeface="+mn-cs"/>
              </a:rPr>
              <a:t>Real-Time, </a:t>
            </a:r>
            <a:r>
              <a:rPr lang="en-US" sz="2000" kern="0" dirty="0" smtClean="0">
                <a:latin typeface="+mn-lt"/>
                <a:cs typeface="+mn-cs"/>
              </a:rPr>
              <a:t>Feature-based Object </a:t>
            </a:r>
            <a:r>
              <a:rPr lang="en-US" sz="2000" kern="0" dirty="0">
                <a:latin typeface="+mn-lt"/>
                <a:cs typeface="+mn-cs"/>
              </a:rPr>
              <a:t>Recognition</a:t>
            </a: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/>
              <a:t>Behavioral Emulation for Future-Gen Systems</a:t>
            </a:r>
            <a:endParaRPr lang="en-US" sz="2000" kern="0" dirty="0">
              <a:solidFill>
                <a:srgbClr val="FF4A00"/>
              </a:solidFill>
              <a:latin typeface="+mn-lt"/>
              <a:cs typeface="+mn-cs"/>
            </a:endParaRP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/>
              <a:t>Sparse-Matrix Processor for Graph Apps</a:t>
            </a:r>
            <a:endParaRPr lang="en-US" sz="2000" kern="0" dirty="0" smtClean="0">
              <a:solidFill>
                <a:srgbClr val="FF4A00"/>
              </a:solidFill>
              <a:latin typeface="+mn-lt"/>
              <a:cs typeface="+mn-cs"/>
            </a:endParaRP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/>
              <a:t>Reconfigurable </a:t>
            </a:r>
            <a:r>
              <a:rPr lang="en-US" sz="2000" dirty="0" smtClean="0"/>
              <a:t>Interconnects, Novo-G#</a:t>
            </a:r>
            <a:endParaRPr lang="en-US" sz="2000" dirty="0"/>
          </a:p>
          <a:p>
            <a:pPr marL="342900" indent="-342900" eaLnBrk="0" hangingPunct="0">
              <a:spcBef>
                <a:spcPts val="6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400" kern="0" dirty="0" smtClean="0">
                <a:solidFill>
                  <a:srgbClr val="0021A5"/>
                </a:solidFill>
                <a:latin typeface="+mn-lt"/>
                <a:cs typeface="+mn-cs"/>
              </a:rPr>
              <a:t>HLS** Studies</a:t>
            </a: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 err="1" smtClean="0"/>
              <a:t>OpenCL</a:t>
            </a:r>
            <a:r>
              <a:rPr lang="en-US" sz="2000" dirty="0" smtClean="0"/>
              <a:t> vs. VHDL: Performance &amp; Productivity Comparison</a:t>
            </a: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 smtClean="0">
                <a:sym typeface="Garamond"/>
              </a:rPr>
              <a:t>CMS</a:t>
            </a:r>
            <a:r>
              <a:rPr lang="en-US" sz="2000" dirty="0">
                <a:sym typeface="Garamond"/>
              </a:rPr>
              <a:t>+ Endcap L-1 Muon </a:t>
            </a:r>
            <a:r>
              <a:rPr lang="en-US" sz="2000" dirty="0" smtClean="0">
                <a:sym typeface="Garamond"/>
              </a:rPr>
              <a:t>Trigger: </a:t>
            </a:r>
            <a:r>
              <a:rPr lang="en-US" sz="2000" dirty="0" smtClean="0"/>
              <a:t>Making </a:t>
            </a:r>
            <a:r>
              <a:rPr lang="en-US" sz="2000" dirty="0"/>
              <a:t>a Case for HLS</a:t>
            </a:r>
          </a:p>
          <a:p>
            <a:pPr marL="342900" indent="-342900" eaLnBrk="0" hangingPunct="0">
              <a:spcBef>
                <a:spcPts val="6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400" kern="0" dirty="0" smtClean="0">
                <a:solidFill>
                  <a:srgbClr val="0021A5"/>
                </a:solidFill>
                <a:latin typeface="+mn-lt"/>
                <a:cs typeface="+mn-cs"/>
              </a:rPr>
              <a:t>HMC</a:t>
            </a:r>
            <a:r>
              <a:rPr lang="en-US" sz="2800" b="1" kern="0" baseline="30000" dirty="0" smtClean="0">
                <a:solidFill>
                  <a:srgbClr val="0021A5"/>
                </a:solidFill>
                <a:latin typeface="+mn-lt"/>
                <a:cs typeface="+mn-cs"/>
              </a:rPr>
              <a:t>+</a:t>
            </a:r>
            <a:r>
              <a:rPr lang="en-US" sz="2400" kern="0" dirty="0" smtClean="0">
                <a:solidFill>
                  <a:srgbClr val="0021A5"/>
                </a:solidFill>
                <a:latin typeface="+mn-lt"/>
                <a:cs typeface="+mn-cs"/>
              </a:rPr>
              <a:t> Studies</a:t>
            </a:r>
            <a:endParaRPr lang="en-US" sz="2400" kern="0" dirty="0">
              <a:solidFill>
                <a:srgbClr val="0021A5"/>
              </a:solidFill>
              <a:latin typeface="+mn-lt"/>
              <a:cs typeface="+mn-cs"/>
            </a:endParaRP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/>
              <a:t>CMC: Custom Memory Cube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22345" y="5099540"/>
            <a:ext cx="324960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tabLst>
                <a:tab pos="176213" algn="l"/>
              </a:tabLst>
            </a:pPr>
            <a:r>
              <a:rPr lang="en-US" sz="1600" kern="0" dirty="0" smtClean="0">
                <a:solidFill>
                  <a:srgbClr val="0021A5"/>
                </a:solidFill>
              </a:rPr>
              <a:t> *Reconfigurable Supercomputing</a:t>
            </a:r>
            <a:endParaRPr lang="en-US" sz="1600" kern="0" dirty="0">
              <a:solidFill>
                <a:srgbClr val="0021A5"/>
              </a:solidFill>
            </a:endParaRPr>
          </a:p>
          <a:p>
            <a:r>
              <a:rPr lang="en-US" sz="1600" kern="0" dirty="0" smtClean="0">
                <a:solidFill>
                  <a:srgbClr val="0021A5"/>
                </a:solidFill>
              </a:rPr>
              <a:t>**</a:t>
            </a:r>
            <a:r>
              <a:rPr lang="en-US" sz="1600" kern="0" dirty="0">
                <a:solidFill>
                  <a:srgbClr val="0021A5"/>
                </a:solidFill>
              </a:rPr>
              <a:t>High-level S</a:t>
            </a:r>
            <a:r>
              <a:rPr lang="en-US" sz="1600" kern="0" dirty="0" smtClean="0">
                <a:solidFill>
                  <a:srgbClr val="0021A5"/>
                </a:solidFill>
              </a:rPr>
              <a:t>ynthesis</a:t>
            </a:r>
          </a:p>
          <a:p>
            <a:r>
              <a:rPr lang="en-US" kern="0" baseline="30000" dirty="0" smtClean="0">
                <a:solidFill>
                  <a:srgbClr val="0021A5"/>
                </a:solidFill>
              </a:rPr>
              <a:t>  +</a:t>
            </a:r>
            <a:r>
              <a:rPr lang="en-US" sz="1600" kern="0" dirty="0" smtClean="0">
                <a:solidFill>
                  <a:srgbClr val="0021A5"/>
                </a:solidFill>
              </a:rPr>
              <a:t>Hybrid </a:t>
            </a:r>
            <a:r>
              <a:rPr lang="en-US" sz="1600" kern="0" dirty="0">
                <a:solidFill>
                  <a:srgbClr val="0021A5"/>
                </a:solidFill>
              </a:rPr>
              <a:t>Memory Cube</a:t>
            </a:r>
            <a:endParaRPr lang="en-US" sz="1600" dirty="0">
              <a:solidFill>
                <a:srgbClr val="0021A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20" y="1565032"/>
            <a:ext cx="1878773" cy="1878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7926" y="5988185"/>
            <a:ext cx="3608745" cy="369332"/>
          </a:xfrm>
          <a:prstGeom prst="rect">
            <a:avLst/>
          </a:prstGeom>
          <a:solidFill>
            <a:srgbClr val="EBF7FF"/>
          </a:solidFill>
          <a:ln w="28575">
            <a:solidFill>
              <a:srgbClr val="FF4A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21A5"/>
                </a:solidFill>
              </a:rPr>
              <a:t>SC15 Booth 207 (www.chrec.org)</a:t>
            </a:r>
            <a:endParaRPr lang="en-US" i="1" dirty="0">
              <a:solidFill>
                <a:srgbClr val="0021A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n Arrow 5"/>
          <p:cNvSpPr/>
          <p:nvPr/>
        </p:nvSpPr>
        <p:spPr bwMode="auto">
          <a:xfrm rot="16200000">
            <a:off x="4192072" y="-782268"/>
            <a:ext cx="1026705" cy="8536308"/>
          </a:xfrm>
          <a:prstGeom prst="downArrow">
            <a:avLst/>
          </a:prstGeom>
          <a:solidFill>
            <a:srgbClr val="D1FFE8">
              <a:alpha val="50000"/>
            </a:srgbClr>
          </a:solidFill>
          <a:ln w="22225" cap="flat" cmpd="sng" algn="ctr">
            <a:solidFill>
              <a:schemeClr val="bg1">
                <a:lumMod val="5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07" y="277813"/>
            <a:ext cx="8686801" cy="706925"/>
          </a:xfrm>
        </p:spPr>
        <p:txBody>
          <a:bodyPr/>
          <a:lstStyle/>
          <a:p>
            <a:r>
              <a:rPr lang="en-US" sz="3400" dirty="0" smtClean="0"/>
              <a:t>Real-Time</a:t>
            </a:r>
            <a:r>
              <a:rPr lang="en-US" sz="3400" dirty="0"/>
              <a:t>, Feature-based </a:t>
            </a:r>
            <a:r>
              <a:rPr lang="en-US" sz="3400" dirty="0" smtClean="0"/>
              <a:t>Object Recognition</a:t>
            </a:r>
            <a:endParaRPr lang="en-US" sz="3400" dirty="0">
              <a:solidFill>
                <a:srgbClr val="FF4A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CDB180-F93F-440A-8193-8CC66141873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467" y="1963926"/>
            <a:ext cx="1330358" cy="1114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875297" y="1888722"/>
            <a:ext cx="1740580" cy="1243145"/>
            <a:chOff x="3648443" y="1287405"/>
            <a:chExt cx="1740580" cy="1243145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443" y="1287405"/>
              <a:ext cx="947335" cy="9473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914" y="1590441"/>
              <a:ext cx="940109" cy="9401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7" name="Group 10"/>
          <p:cNvGrpSpPr/>
          <p:nvPr/>
        </p:nvGrpSpPr>
        <p:grpSpPr>
          <a:xfrm>
            <a:off x="6258658" y="1702967"/>
            <a:ext cx="1912441" cy="1542278"/>
            <a:chOff x="7146028" y="1732501"/>
            <a:chExt cx="1097244" cy="939320"/>
          </a:xfrm>
        </p:grpSpPr>
        <p:grpSp>
          <p:nvGrpSpPr>
            <p:cNvPr id="38" name="Group 11"/>
            <p:cNvGrpSpPr/>
            <p:nvPr/>
          </p:nvGrpSpPr>
          <p:grpSpPr>
            <a:xfrm>
              <a:off x="7151477" y="1842822"/>
              <a:ext cx="304892" cy="729338"/>
              <a:chOff x="7562384" y="1609385"/>
              <a:chExt cx="405814" cy="970744"/>
            </a:xfrm>
          </p:grpSpPr>
          <p:pic>
            <p:nvPicPr>
              <p:cNvPr id="50" name="Picture 3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612872" flipV="1">
                <a:off x="7651019" y="2262950"/>
                <a:ext cx="346058" cy="288300"/>
              </a:xfrm>
              <a:prstGeom prst="rect">
                <a:avLst/>
              </a:prstGeom>
            </p:spPr>
          </p:pic>
          <p:pic>
            <p:nvPicPr>
              <p:cNvPr id="51" name="Picture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600435">
                <a:off x="7396207" y="1775562"/>
                <a:ext cx="623589" cy="291236"/>
              </a:xfrm>
              <a:prstGeom prst="rect">
                <a:avLst/>
              </a:prstGeom>
            </p:spPr>
          </p:pic>
        </p:grpSp>
        <p:grpSp>
          <p:nvGrpSpPr>
            <p:cNvPr id="39" name="Group 12"/>
            <p:cNvGrpSpPr/>
            <p:nvPr/>
          </p:nvGrpSpPr>
          <p:grpSpPr>
            <a:xfrm>
              <a:off x="7505249" y="1913656"/>
              <a:ext cx="738023" cy="575423"/>
              <a:chOff x="7603571" y="2203121"/>
              <a:chExt cx="738023" cy="575423"/>
            </a:xfrm>
          </p:grpSpPr>
          <p:pic>
            <p:nvPicPr>
              <p:cNvPr id="43" name="Picture 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3571" y="2203121"/>
                <a:ext cx="738023" cy="57542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4" name="Oval 23"/>
              <p:cNvSpPr/>
              <p:nvPr/>
            </p:nvSpPr>
            <p:spPr bwMode="auto">
              <a:xfrm>
                <a:off x="7762017" y="2351176"/>
                <a:ext cx="23462" cy="25809"/>
              </a:xfrm>
              <a:prstGeom prst="ellipse">
                <a:avLst/>
              </a:prstGeom>
              <a:noFill/>
              <a:ln w="63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5" name="Oval 29"/>
              <p:cNvSpPr/>
              <p:nvPr/>
            </p:nvSpPr>
            <p:spPr bwMode="auto">
              <a:xfrm>
                <a:off x="8105392" y="2405336"/>
                <a:ext cx="41562" cy="41563"/>
              </a:xfrm>
              <a:prstGeom prst="ellipse">
                <a:avLst/>
              </a:prstGeom>
              <a:noFill/>
              <a:ln w="63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6" name="Oval 31"/>
              <p:cNvSpPr/>
              <p:nvPr/>
            </p:nvSpPr>
            <p:spPr bwMode="auto">
              <a:xfrm>
                <a:off x="7764756" y="2594701"/>
                <a:ext cx="23462" cy="25809"/>
              </a:xfrm>
              <a:prstGeom prst="ellipse">
                <a:avLst/>
              </a:prstGeom>
              <a:noFill/>
              <a:ln w="63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7" name="Oval 32"/>
              <p:cNvSpPr/>
              <p:nvPr/>
            </p:nvSpPr>
            <p:spPr bwMode="auto">
              <a:xfrm>
                <a:off x="8090537" y="2733342"/>
                <a:ext cx="41563" cy="41564"/>
              </a:xfrm>
              <a:prstGeom prst="ellipse">
                <a:avLst/>
              </a:prstGeom>
              <a:noFill/>
              <a:ln w="63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8" name="Oval 33"/>
              <p:cNvSpPr/>
              <p:nvPr/>
            </p:nvSpPr>
            <p:spPr bwMode="auto">
              <a:xfrm>
                <a:off x="7792051" y="2462415"/>
                <a:ext cx="23462" cy="25809"/>
              </a:xfrm>
              <a:prstGeom prst="ellipse">
                <a:avLst/>
              </a:prstGeom>
              <a:noFill/>
              <a:ln w="63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9" name="Oval 34"/>
              <p:cNvSpPr/>
              <p:nvPr/>
            </p:nvSpPr>
            <p:spPr bwMode="auto">
              <a:xfrm>
                <a:off x="8146936" y="2531993"/>
                <a:ext cx="41563" cy="41564"/>
              </a:xfrm>
              <a:prstGeom prst="ellipse">
                <a:avLst/>
              </a:prstGeom>
              <a:noFill/>
              <a:ln w="63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0" name="Freeform 15"/>
            <p:cNvSpPr/>
            <p:nvPr/>
          </p:nvSpPr>
          <p:spPr bwMode="auto">
            <a:xfrm>
              <a:off x="7260880" y="1905948"/>
              <a:ext cx="413900" cy="81412"/>
            </a:xfrm>
            <a:custGeom>
              <a:avLst/>
              <a:gdLst>
                <a:gd name="connsiteX0" fmla="*/ 1121568 w 1121568"/>
                <a:gd name="connsiteY0" fmla="*/ 312966 h 312966"/>
                <a:gd name="connsiteX1" fmla="*/ 781050 w 1121568"/>
                <a:gd name="connsiteY1" fmla="*/ 1023 h 312966"/>
                <a:gd name="connsiteX2" fmla="*/ 0 w 1121568"/>
                <a:gd name="connsiteY2" fmla="*/ 232004 h 3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568" h="312966">
                  <a:moveTo>
                    <a:pt x="1121568" y="312966"/>
                  </a:moveTo>
                  <a:cubicBezTo>
                    <a:pt x="1044773" y="163741"/>
                    <a:pt x="967978" y="14517"/>
                    <a:pt x="781050" y="1023"/>
                  </a:cubicBezTo>
                  <a:cubicBezTo>
                    <a:pt x="594122" y="-12471"/>
                    <a:pt x="297061" y="109766"/>
                    <a:pt x="0" y="232004"/>
                  </a:cubicBezTo>
                </a:path>
              </a:pathLst>
            </a:custGeom>
            <a:noFill/>
            <a:ln w="31750" cap="flat" cmpd="sng" algn="ctr">
              <a:solidFill>
                <a:srgbClr val="5B3BB7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7440301" y="2464981"/>
              <a:ext cx="565265" cy="94952"/>
            </a:xfrm>
            <a:custGeom>
              <a:avLst/>
              <a:gdLst>
                <a:gd name="connsiteX0" fmla="*/ 2307431 w 2307431"/>
                <a:gd name="connsiteY0" fmla="*/ 0 h 946492"/>
                <a:gd name="connsiteX1" fmla="*/ 1957388 w 2307431"/>
                <a:gd name="connsiteY1" fmla="*/ 733425 h 946492"/>
                <a:gd name="connsiteX2" fmla="*/ 1243013 w 2307431"/>
                <a:gd name="connsiteY2" fmla="*/ 926307 h 946492"/>
                <a:gd name="connsiteX3" fmla="*/ 0 w 2307431"/>
                <a:gd name="connsiteY3" fmla="*/ 931069 h 94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7431" h="946492">
                  <a:moveTo>
                    <a:pt x="2307431" y="0"/>
                  </a:moveTo>
                  <a:cubicBezTo>
                    <a:pt x="2221111" y="289520"/>
                    <a:pt x="2134791" y="579041"/>
                    <a:pt x="1957388" y="733425"/>
                  </a:cubicBezTo>
                  <a:cubicBezTo>
                    <a:pt x="1779985" y="887810"/>
                    <a:pt x="1569244" y="893366"/>
                    <a:pt x="1243013" y="926307"/>
                  </a:cubicBezTo>
                  <a:cubicBezTo>
                    <a:pt x="916782" y="959248"/>
                    <a:pt x="458391" y="945158"/>
                    <a:pt x="0" y="931069"/>
                  </a:cubicBezTo>
                </a:path>
              </a:pathLst>
            </a:custGeom>
            <a:noFill/>
            <a:ln w="31750" cap="flat" cmpd="sng" algn="ctr">
              <a:solidFill>
                <a:srgbClr val="5B3BB7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2" name="TextBox 17"/>
            <p:cNvSpPr txBox="1"/>
            <p:nvPr/>
          </p:nvSpPr>
          <p:spPr>
            <a:xfrm rot="4577077">
              <a:off x="6758921" y="2119608"/>
              <a:ext cx="939320" cy="1651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100" dirty="0" smtClean="0"/>
                <a:t>Feature match</a:t>
              </a:r>
              <a:endParaRPr lang="en-US" sz="1100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30346" y="3179839"/>
            <a:ext cx="21018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i="1" dirty="0" smtClean="0">
                <a:solidFill>
                  <a:srgbClr val="C00000"/>
                </a:solidFill>
              </a:rPr>
              <a:t>Feature Extraction</a:t>
            </a:r>
          </a:p>
          <a:p>
            <a:pPr algn="ctr"/>
            <a:r>
              <a:rPr lang="en-US" sz="1700" b="1" i="1" dirty="0" smtClean="0">
                <a:solidFill>
                  <a:srgbClr val="C00000"/>
                </a:solidFill>
              </a:rPr>
              <a:t>&amp; Segmentation</a:t>
            </a:r>
            <a:endParaRPr lang="en-US" sz="1700" b="1" i="1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78988" y="3179839"/>
            <a:ext cx="138531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700"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Feature</a:t>
            </a:r>
          </a:p>
          <a:p>
            <a:r>
              <a:rPr lang="en-US" dirty="0"/>
              <a:t>Description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94029" y="3179839"/>
            <a:ext cx="19912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i="1" dirty="0">
                <a:solidFill>
                  <a:srgbClr val="C00000"/>
                </a:solidFill>
              </a:rPr>
              <a:t>Feature Matching</a:t>
            </a:r>
          </a:p>
          <a:p>
            <a:pPr algn="ctr"/>
            <a:r>
              <a:rPr lang="en-US" sz="1700" b="1" i="1" dirty="0">
                <a:solidFill>
                  <a:srgbClr val="C00000"/>
                </a:solidFill>
              </a:rPr>
              <a:t>&amp; Classification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017" y="921324"/>
            <a:ext cx="4177630" cy="861774"/>
          </a:xfrm>
          <a:prstGeom prst="rect">
            <a:avLst/>
          </a:prstGeom>
          <a:solidFill>
            <a:srgbClr val="CCE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738188" indent="-738188">
              <a:lnSpc>
                <a:spcPts val="2000"/>
              </a:lnSpc>
            </a:pPr>
            <a:r>
              <a:rPr lang="en-US" sz="2000" b="1" dirty="0" smtClean="0">
                <a:solidFill>
                  <a:srgbClr val="0033CC"/>
                </a:solidFill>
              </a:rPr>
              <a:t>Goal: </a:t>
            </a:r>
            <a:r>
              <a:rPr lang="en-US" dirty="0" smtClean="0"/>
              <a:t>Develop </a:t>
            </a:r>
            <a:r>
              <a:rPr lang="en-US" dirty="0"/>
              <a:t>power-efficient </a:t>
            </a:r>
            <a:r>
              <a:rPr lang="en-US" dirty="0" smtClean="0"/>
              <a:t>hardware </a:t>
            </a:r>
            <a:r>
              <a:rPr lang="en-US" dirty="0"/>
              <a:t>architecture </a:t>
            </a:r>
            <a:r>
              <a:rPr lang="en-US" dirty="0" smtClean="0"/>
              <a:t>for </a:t>
            </a:r>
            <a:r>
              <a:rPr lang="en-US" i="1" dirty="0" smtClean="0">
                <a:solidFill>
                  <a:srgbClr val="0033CC"/>
                </a:solidFill>
              </a:rPr>
              <a:t>onboard </a:t>
            </a:r>
            <a:r>
              <a:rPr lang="en-US" i="1" dirty="0">
                <a:solidFill>
                  <a:srgbClr val="0033CC"/>
                </a:solidFill>
              </a:rPr>
              <a:t>image </a:t>
            </a:r>
            <a:r>
              <a:rPr lang="en-US" i="1" dirty="0" smtClean="0">
                <a:solidFill>
                  <a:srgbClr val="0033CC"/>
                </a:solidFill>
              </a:rPr>
              <a:t>processing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5947" y="917085"/>
            <a:ext cx="4177630" cy="861774"/>
          </a:xfrm>
          <a:prstGeom prst="rect">
            <a:avLst/>
          </a:prstGeom>
          <a:solidFill>
            <a:srgbClr val="CCE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855663" indent="-855663">
              <a:lnSpc>
                <a:spcPts val="2000"/>
              </a:lnSpc>
            </a:pPr>
            <a:r>
              <a:rPr lang="en-US" sz="2000" b="1" dirty="0">
                <a:solidFill>
                  <a:srgbClr val="0033CC"/>
                </a:solidFill>
              </a:rPr>
              <a:t>Motivation: </a:t>
            </a:r>
            <a:r>
              <a:rPr lang="en-US" i="1" dirty="0">
                <a:solidFill>
                  <a:srgbClr val="0033CC"/>
                </a:solidFill>
              </a:rPr>
              <a:t>Unsupervised decision making </a:t>
            </a:r>
            <a:r>
              <a:rPr lang="en-US" dirty="0" smtClean="0"/>
              <a:t>essential </a:t>
            </a:r>
            <a:r>
              <a:rPr lang="en-US" dirty="0"/>
              <a:t>to many </a:t>
            </a:r>
            <a:r>
              <a:rPr lang="en-US" dirty="0" smtClean="0"/>
              <a:t>domains (safety, cost)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54207" y="3895088"/>
            <a:ext cx="2643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0033CC"/>
                </a:solidFill>
              </a:rPr>
              <a:t>Mean-Shift </a:t>
            </a:r>
            <a:r>
              <a:rPr lang="en-US" i="1" dirty="0" smtClean="0"/>
              <a:t>unsupervised image segmentation algorithm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352282" y="3895088"/>
            <a:ext cx="2643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b="1" i="1" dirty="0">
                <a:solidFill>
                  <a:srgbClr val="0033CC"/>
                </a:solidFill>
              </a:rPr>
              <a:t>SURF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feature </a:t>
            </a:r>
            <a:r>
              <a:rPr lang="en-US" i="1" dirty="0" smtClean="0"/>
              <a:t>extraction;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33CC"/>
                </a:solidFill>
              </a:rPr>
              <a:t>Canny &amp; Sobel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edge </a:t>
            </a:r>
            <a:r>
              <a:rPr lang="en-US" i="1" dirty="0" smtClean="0"/>
              <a:t>detection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955558" y="3895088"/>
            <a:ext cx="2643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b="1" i="1" dirty="0" smtClean="0">
                <a:solidFill>
                  <a:srgbClr val="0033CC"/>
                </a:solidFill>
              </a:rPr>
              <a:t>SURF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i="1" dirty="0"/>
              <a:t>feature-based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33CC"/>
                </a:solidFill>
              </a:rPr>
              <a:t>object </a:t>
            </a:r>
            <a:r>
              <a:rPr lang="en-US" i="1" dirty="0" smtClean="0">
                <a:solidFill>
                  <a:srgbClr val="0033CC"/>
                </a:solidFill>
              </a:rPr>
              <a:t>classification </a:t>
            </a:r>
            <a:r>
              <a:rPr lang="en-US" i="1" dirty="0"/>
              <a:t>(future work)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23236" y="4860126"/>
            <a:ext cx="2643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813" lvl="1" indent="-404813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Object </a:t>
            </a:r>
            <a:r>
              <a:rPr lang="en-US" dirty="0" smtClean="0"/>
              <a:t>recognition: </a:t>
            </a:r>
            <a:r>
              <a:rPr lang="en-US" dirty="0"/>
              <a:t>organize labeled features using a </a:t>
            </a:r>
            <a:r>
              <a:rPr lang="en-US" dirty="0">
                <a:solidFill>
                  <a:srgbClr val="0033CC"/>
                </a:solidFill>
              </a:rPr>
              <a:t>balanced </a:t>
            </a:r>
            <a:r>
              <a:rPr lang="en-US" dirty="0" err="1">
                <a:solidFill>
                  <a:srgbClr val="0033CC"/>
                </a:solidFill>
              </a:rPr>
              <a:t>kd</a:t>
            </a:r>
            <a:r>
              <a:rPr lang="en-US" dirty="0">
                <a:solidFill>
                  <a:srgbClr val="0033CC"/>
                </a:solidFill>
              </a:rPr>
              <a:t>-tree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7269" y="4860126"/>
            <a:ext cx="2643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813" lvl="1" indent="-404813">
              <a:spcBef>
                <a:spcPts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Extracts </a:t>
            </a:r>
            <a:r>
              <a:rPr lang="en-US" dirty="0">
                <a:solidFill>
                  <a:srgbClr val="0033CC"/>
                </a:solidFill>
              </a:rPr>
              <a:t>scale-invariant features </a:t>
            </a:r>
            <a:r>
              <a:rPr lang="en-US" dirty="0"/>
              <a:t>@ </a:t>
            </a:r>
            <a:r>
              <a:rPr lang="en-US" b="1" dirty="0">
                <a:solidFill>
                  <a:srgbClr val="C00000"/>
                </a:solidFill>
              </a:rPr>
              <a:t>280fps</a:t>
            </a:r>
            <a:r>
              <a:rPr lang="en-US" dirty="0"/>
              <a:t> </a:t>
            </a:r>
            <a:r>
              <a:rPr lang="en-US" dirty="0" smtClean="0"/>
              <a:t>(Altera </a:t>
            </a:r>
            <a:r>
              <a:rPr lang="en-US" dirty="0" err="1" smtClean="0"/>
              <a:t>Stratix</a:t>
            </a:r>
            <a:r>
              <a:rPr lang="en-US" dirty="0" smtClean="0"/>
              <a:t>-V </a:t>
            </a:r>
            <a:r>
              <a:rPr lang="en-US" dirty="0"/>
              <a:t>FPGA</a:t>
            </a:r>
            <a:r>
              <a:rPr lang="en-US" dirty="0" smtClean="0"/>
              <a:t>)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50086" y="4860126"/>
            <a:ext cx="2643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813" lvl="1" indent="-404813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Describes </a:t>
            </a:r>
            <a:r>
              <a:rPr lang="en-US" dirty="0">
                <a:solidFill>
                  <a:srgbClr val="0000FF"/>
                </a:solidFill>
              </a:rPr>
              <a:t>scale- &amp;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rotation-invariant </a:t>
            </a:r>
            <a:r>
              <a:rPr lang="en-US" dirty="0"/>
              <a:t>features @ </a:t>
            </a:r>
            <a:r>
              <a:rPr lang="en-US" b="1" dirty="0">
                <a:solidFill>
                  <a:srgbClr val="C00000"/>
                </a:solidFill>
              </a:rPr>
              <a:t>140fps </a:t>
            </a:r>
            <a:r>
              <a:rPr lang="en-US" dirty="0"/>
              <a:t>(</a:t>
            </a:r>
            <a:r>
              <a:rPr lang="en-US" dirty="0" err="1"/>
              <a:t>Stratix</a:t>
            </a:r>
            <a:r>
              <a:rPr lang="en-US" dirty="0"/>
              <a:t>-IV</a:t>
            </a:r>
            <a:r>
              <a:rPr lang="en-US" dirty="0" smtClean="0"/>
              <a:t>)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100394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2" grpId="0"/>
      <p:bldP spid="54" grpId="0"/>
      <p:bldP spid="56" grpId="0"/>
      <p:bldP spid="11" grpId="0" animBg="1"/>
      <p:bldP spid="59" grpId="0" animBg="1"/>
      <p:bldP spid="60" grpId="0"/>
      <p:bldP spid="61" grpId="0"/>
      <p:bldP spid="62" grpId="0"/>
      <p:bldP spid="63" grpId="0"/>
      <p:bldP spid="65" grpId="0"/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p-Down Arrow 27"/>
          <p:cNvSpPr/>
          <p:nvPr/>
        </p:nvSpPr>
        <p:spPr bwMode="auto">
          <a:xfrm>
            <a:off x="7190253" y="1531187"/>
            <a:ext cx="1686398" cy="1893677"/>
          </a:xfrm>
          <a:prstGeom prst="upDownArrow">
            <a:avLst>
              <a:gd name="adj1" fmla="val 59439"/>
              <a:gd name="adj2" fmla="val 14361"/>
            </a:avLst>
          </a:prstGeom>
          <a:gradFill>
            <a:gsLst>
              <a:gs pos="46000">
                <a:schemeClr val="accent3">
                  <a:lumMod val="95000"/>
                </a:schemeClr>
              </a:gs>
              <a:gs pos="39000">
                <a:schemeClr val="accent3">
                  <a:lumMod val="9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179888"/>
            <a:endParaRPr lang="en-US" sz="4000" dirty="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592" y="257718"/>
            <a:ext cx="8686800" cy="823658"/>
          </a:xfrm>
        </p:spPr>
        <p:txBody>
          <a:bodyPr/>
          <a:lstStyle/>
          <a:p>
            <a:pPr algn="ctr"/>
            <a:r>
              <a:rPr lang="en-US" sz="3200" dirty="0" smtClean="0"/>
              <a:t>Behavioral Emulation for Future-Gen Systems</a:t>
            </a:r>
            <a:endParaRPr lang="en-US" sz="3200" dirty="0"/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657600" y="6248400"/>
            <a:ext cx="1828800" cy="457200"/>
          </a:xfrm>
        </p:spPr>
        <p:txBody>
          <a:bodyPr/>
          <a:lstStyle/>
          <a:p>
            <a:pPr>
              <a:defRPr/>
            </a:pPr>
            <a:fld id="{81CDB180-F93F-440A-8193-8CC66141873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4294967295"/>
          </p:nvPr>
        </p:nvSpPr>
        <p:spPr>
          <a:xfrm>
            <a:off x="6663285" y="1754875"/>
            <a:ext cx="2639258" cy="14943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3500" lvl="1" indent="0" algn="ctr">
              <a:spcBef>
                <a:spcPts val="1200"/>
              </a:spcBef>
              <a:buNone/>
            </a:pPr>
            <a:r>
              <a:rPr lang="en-US" sz="1200" b="1" dirty="0" smtClean="0">
                <a:solidFill>
                  <a:schemeClr val="tx1"/>
                </a:solidFill>
              </a:rPr>
              <a:t>Analytical studies </a:t>
            </a:r>
          </a:p>
          <a:p>
            <a:pPr marL="63500" lvl="1" indent="0" algn="ctr">
              <a:spcBef>
                <a:spcPts val="300"/>
              </a:spcBef>
              <a:buNone/>
            </a:pPr>
            <a:r>
              <a:rPr lang="en-US" sz="1200" b="1" dirty="0" smtClean="0">
                <a:solidFill>
                  <a:schemeClr val="tx1"/>
                </a:solidFill>
              </a:rPr>
              <a:t>Software simulation</a:t>
            </a:r>
            <a:endParaRPr lang="en-US" sz="1200" b="1" i="1" dirty="0" smtClean="0">
              <a:solidFill>
                <a:schemeClr val="tx1"/>
              </a:solidFill>
            </a:endParaRPr>
          </a:p>
          <a:p>
            <a:pPr marL="63500" lvl="1" indent="0" algn="ctr">
              <a:spcBef>
                <a:spcPts val="300"/>
              </a:spcBef>
              <a:buNone/>
            </a:pPr>
            <a:r>
              <a:rPr lang="en-US" sz="1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Behavioral Emulation</a:t>
            </a:r>
          </a:p>
          <a:p>
            <a:pPr marL="63500" lvl="1" indent="0" algn="ctr">
              <a:spcBef>
                <a:spcPts val="300"/>
              </a:spcBef>
              <a:buNone/>
            </a:pPr>
            <a:r>
              <a:rPr lang="en-US" sz="1200" b="1" dirty="0" smtClean="0">
                <a:solidFill>
                  <a:schemeClr val="tx1"/>
                </a:solidFill>
              </a:rPr>
              <a:t>Cycle-accurate emulation</a:t>
            </a:r>
          </a:p>
          <a:p>
            <a:pPr marL="63500" lvl="1" indent="0" algn="ctr">
              <a:spcBef>
                <a:spcPts val="300"/>
              </a:spcBef>
              <a:buNone/>
            </a:pPr>
            <a:r>
              <a:rPr lang="en-US" sz="1200" b="1" dirty="0" smtClean="0">
                <a:solidFill>
                  <a:schemeClr val="tx1"/>
                </a:solidFill>
              </a:rPr>
              <a:t>Prototype device</a:t>
            </a:r>
          </a:p>
          <a:p>
            <a:pPr marL="63500" lvl="1" indent="0" algn="ctr">
              <a:spcBef>
                <a:spcPts val="300"/>
              </a:spcBef>
              <a:buNone/>
            </a:pPr>
            <a:r>
              <a:rPr lang="en-US" sz="1200" b="1" dirty="0" smtClean="0">
                <a:solidFill>
                  <a:schemeClr val="tx1"/>
                </a:solidFill>
              </a:rPr>
              <a:t>Prototype system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8339" y="889483"/>
            <a:ext cx="6161405" cy="1020276"/>
            <a:chOff x="319471" y="1137989"/>
            <a:chExt cx="6161405" cy="1035287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319472" y="1327845"/>
              <a:ext cx="6027709" cy="845431"/>
            </a:xfrm>
            <a:prstGeom prst="roundRect">
              <a:avLst>
                <a:gd name="adj" fmla="val 6630"/>
              </a:avLst>
            </a:prstGeom>
            <a:solidFill>
              <a:schemeClr val="bg1">
                <a:lumMod val="95000"/>
              </a:schemeClr>
            </a:solidFill>
            <a:ln>
              <a:headEnd type="none" w="med" len="med"/>
              <a:tailEnd type="none" w="med" len="med"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4" name="Content Placeholder 2"/>
            <p:cNvSpPr txBox="1">
              <a:spLocks/>
            </p:cNvSpPr>
            <p:nvPr/>
          </p:nvSpPr>
          <p:spPr bwMode="auto">
            <a:xfrm>
              <a:off x="319471" y="1527223"/>
              <a:ext cx="6161405" cy="567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9925" indent="-32543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rgbClr val="FF4A00"/>
                  </a:solidFill>
                  <a:latin typeface="+mn-lt"/>
                  <a:cs typeface="+mn-cs"/>
                </a:defRPr>
              </a:lvl2pPr>
              <a:lvl3pPr marL="1022350" indent="-35083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21A5"/>
                  </a:solidFill>
                  <a:latin typeface="+mn-lt"/>
                  <a:cs typeface="+mn-cs"/>
                </a:defRPr>
              </a:lvl3pPr>
              <a:lvl4pPr marL="1339850" indent="-31591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1681163" indent="-3397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138363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595563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052763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509963" indent="-339725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234950" indent="-234950">
                <a:spcBef>
                  <a:spcPts val="0"/>
                </a:spcBef>
                <a:buClr>
                  <a:srgbClr val="CC9900"/>
                </a:buClr>
              </a:pPr>
              <a:r>
                <a:rPr lang="en-US" sz="1800" kern="0" dirty="0" smtClean="0">
                  <a:solidFill>
                    <a:srgbClr val="000000"/>
                  </a:solidFill>
                </a:rPr>
                <a:t>How to study future notional devices, nodes, &amp; systems, up to </a:t>
              </a:r>
              <a:r>
                <a:rPr lang="en-US" sz="1800" kern="0" dirty="0" err="1" smtClean="0">
                  <a:solidFill>
                    <a:srgbClr val="000000"/>
                  </a:solidFill>
                </a:rPr>
                <a:t>Exascale</a:t>
              </a:r>
              <a:r>
                <a:rPr lang="en-US" sz="1800" kern="0" dirty="0" smtClean="0">
                  <a:solidFill>
                    <a:srgbClr val="000000"/>
                  </a:solidFill>
                </a:rPr>
                <a:t> without an existing </a:t>
              </a:r>
              <a:r>
                <a:rPr lang="en-US" sz="1800" kern="0" dirty="0" err="1" smtClean="0">
                  <a:solidFill>
                    <a:srgbClr val="000000"/>
                  </a:solidFill>
                </a:rPr>
                <a:t>Exascale</a:t>
              </a:r>
              <a:r>
                <a:rPr lang="en-US" sz="1800" kern="0" dirty="0" smtClean="0">
                  <a:solidFill>
                    <a:srgbClr val="000000"/>
                  </a:solidFill>
                </a:rPr>
                <a:t> system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0116" y="1137989"/>
              <a:ext cx="2374236" cy="369332"/>
            </a:xfrm>
            <a:prstGeom prst="rect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Goal &amp; Motivation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75338" y="2145539"/>
            <a:ext cx="6513791" cy="1341932"/>
            <a:chOff x="2278965" y="2413526"/>
            <a:chExt cx="6513791" cy="1483931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2278968" y="2662591"/>
              <a:ext cx="6453630" cy="1234866"/>
            </a:xfrm>
            <a:prstGeom prst="roundRect">
              <a:avLst>
                <a:gd name="adj" fmla="val 6630"/>
              </a:avLst>
            </a:prstGeom>
            <a:solidFill>
              <a:schemeClr val="bg1">
                <a:lumMod val="95000"/>
              </a:schemeClr>
            </a:solidFill>
            <a:ln>
              <a:headEnd type="none" w="med" len="med"/>
              <a:tailEnd type="none" w="med" len="med"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37416" y="2413526"/>
              <a:ext cx="1535047" cy="408916"/>
            </a:xfrm>
            <a:prstGeom prst="rect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Approach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78965" y="2833880"/>
              <a:ext cx="6513791" cy="1063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 indent="-234950" eaLnBrk="0" hangingPunct="0">
                <a:spcBef>
                  <a:spcPts val="300"/>
                </a:spcBef>
                <a:buClr>
                  <a:srgbClr val="CC9900"/>
                </a:buClr>
                <a:buSzPct val="65000"/>
                <a:buFont typeface="Wingdings" pitchFamily="2" charset="2"/>
                <a:buChar char="n"/>
                <a:defRPr/>
              </a:pPr>
              <a:r>
                <a:rPr lang="en-US" kern="0" dirty="0" smtClean="0">
                  <a:solidFill>
                    <a:srgbClr val="000000"/>
                  </a:solidFill>
                  <a:latin typeface="+mn-lt"/>
                  <a:cs typeface="+mn-cs"/>
                </a:rPr>
                <a:t>Manage </a:t>
              </a:r>
              <a:r>
                <a:rPr lang="en-US" kern="0" dirty="0" err="1" smtClean="0">
                  <a:solidFill>
                    <a:srgbClr val="000000"/>
                  </a:solidFill>
                  <a:latin typeface="+mn-lt"/>
                  <a:cs typeface="+mn-cs"/>
                </a:rPr>
                <a:t>Exascale</a:t>
              </a:r>
              <a:r>
                <a:rPr lang="en-US" kern="0" dirty="0" smtClean="0">
                  <a:solidFill>
                    <a:srgbClr val="000000"/>
                  </a:solidFill>
                  <a:latin typeface="+mn-lt"/>
                  <a:cs typeface="+mn-cs"/>
                </a:rPr>
                <a:t> </a:t>
              </a:r>
              <a:r>
                <a:rPr lang="en-US" kern="0" dirty="0">
                  <a:solidFill>
                    <a:srgbClr val="000000"/>
                  </a:solidFill>
                  <a:latin typeface="+mn-lt"/>
                  <a:cs typeface="+mn-cs"/>
                </a:rPr>
                <a:t>complexity </a:t>
              </a:r>
              <a:r>
                <a:rPr lang="en-US" kern="0" dirty="0" smtClean="0">
                  <a:solidFill>
                    <a:srgbClr val="000000"/>
                  </a:solidFill>
                  <a:latin typeface="+mn-lt"/>
                  <a:cs typeface="+mn-cs"/>
                </a:rPr>
                <a:t>via </a:t>
              </a:r>
              <a:r>
                <a:rPr lang="en-US" kern="0" dirty="0" smtClean="0">
                  <a:solidFill>
                    <a:srgbClr val="C00000"/>
                  </a:solidFill>
                  <a:latin typeface="+mn-lt"/>
                  <a:cs typeface="+mn-cs"/>
                </a:rPr>
                <a:t>Behavioral Emulation (BE) </a:t>
              </a:r>
              <a:endParaRPr lang="en-US" kern="0" dirty="0">
                <a:solidFill>
                  <a:srgbClr val="C00000"/>
                </a:solidFill>
                <a:latin typeface="+mn-lt"/>
                <a:cs typeface="+mn-cs"/>
              </a:endParaRPr>
            </a:p>
            <a:p>
              <a:pPr marL="517525" indent="-288925" eaLnBrk="0" hangingPunct="0">
                <a:spcBef>
                  <a:spcPts val="300"/>
                </a:spcBef>
                <a:buClr>
                  <a:srgbClr val="CC9900"/>
                </a:buClr>
                <a:buSzPct val="65000"/>
                <a:buFont typeface="Wingdings" panose="05000000000000000000" pitchFamily="2" charset="2"/>
                <a:buChar char="Ø"/>
                <a:defRPr/>
              </a:pPr>
              <a:r>
                <a:rPr lang="en-US" dirty="0"/>
                <a:t>Coarse-grained, multi-scale simulation approach to </a:t>
              </a:r>
              <a:r>
                <a:rPr lang="en-US" dirty="0">
                  <a:solidFill>
                    <a:srgbClr val="0033CC"/>
                  </a:solidFill>
                </a:rPr>
                <a:t>balance accuracy, speed, &amp; scalability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5" y="4263673"/>
            <a:ext cx="3683172" cy="1753048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277107" y="3767672"/>
            <a:ext cx="1799708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Process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3957"/>
          <a:stretch/>
        </p:blipFill>
        <p:spPr>
          <a:xfrm>
            <a:off x="7033515" y="4012498"/>
            <a:ext cx="2110485" cy="1884005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4628183" y="3767672"/>
            <a:ext cx="2028079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Platforms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205044" y="4255163"/>
            <a:ext cx="3447040" cy="174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 eaLnBrk="0" hangingPunct="0">
              <a:spcBef>
                <a:spcPts val="3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 smtClean="0">
                <a:solidFill>
                  <a:srgbClr val="C00000"/>
                </a:solidFill>
                <a:latin typeface="+mn-lt"/>
                <a:cs typeface="+mn-cs"/>
              </a:rPr>
              <a:t>SST*based </a:t>
            </a:r>
            <a:r>
              <a:rPr lang="en-US" kern="0" dirty="0" smtClean="0">
                <a:solidFill>
                  <a:srgbClr val="000000"/>
                </a:solidFill>
                <a:latin typeface="+mn-lt"/>
                <a:cs typeface="+mn-cs"/>
              </a:rPr>
              <a:t>BE platform</a:t>
            </a:r>
          </a:p>
          <a:p>
            <a:pPr marL="517525" indent="-288925" eaLnBrk="0" hangingPunct="0">
              <a:spcBef>
                <a:spcPts val="3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solidFill>
                  <a:srgbClr val="0033CC"/>
                </a:solidFill>
              </a:rPr>
              <a:t>Experimental testbed to support algorithm DSE</a:t>
            </a:r>
            <a:r>
              <a:rPr lang="en-US" sz="2000" baseline="30000" dirty="0" smtClean="0">
                <a:solidFill>
                  <a:srgbClr val="0033CC"/>
                </a:solidFill>
              </a:rPr>
              <a:t>+</a:t>
            </a:r>
            <a:r>
              <a:rPr lang="en-US" sz="1600" dirty="0" smtClean="0">
                <a:solidFill>
                  <a:srgbClr val="0033CC"/>
                </a:solidFill>
              </a:rPr>
              <a:t> on  future-gen </a:t>
            </a:r>
            <a:r>
              <a:rPr lang="en-US" sz="1600" dirty="0" err="1" smtClean="0">
                <a:solidFill>
                  <a:srgbClr val="0033CC"/>
                </a:solidFill>
              </a:rPr>
              <a:t>archs</a:t>
            </a:r>
            <a:endParaRPr lang="en-US" sz="1600" dirty="0">
              <a:solidFill>
                <a:srgbClr val="0033CC"/>
              </a:solidFill>
            </a:endParaRPr>
          </a:p>
          <a:p>
            <a:pPr marL="234950" indent="-234950" eaLnBrk="0" hangingPunct="0">
              <a:spcBef>
                <a:spcPts val="3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 smtClean="0">
                <a:solidFill>
                  <a:srgbClr val="C00000"/>
                </a:solidFill>
                <a:latin typeface="+mn-lt"/>
                <a:cs typeface="+mn-cs"/>
              </a:rPr>
              <a:t>NGEE** </a:t>
            </a:r>
            <a:r>
              <a:rPr lang="en-US" kern="0" dirty="0" smtClean="0">
                <a:solidFill>
                  <a:srgbClr val="000000"/>
                </a:solidFill>
                <a:latin typeface="+mn-lt"/>
                <a:cs typeface="+mn-cs"/>
              </a:rPr>
              <a:t>BE platform</a:t>
            </a:r>
          </a:p>
          <a:p>
            <a:pPr marL="517525" indent="-288925" eaLnBrk="0" hangingPunct="0">
              <a:spcBef>
                <a:spcPts val="3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rgbClr val="0033CC"/>
                </a:solidFill>
              </a:rPr>
              <a:t>BE acceleration via FPGAs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02612" y="7422448"/>
            <a:ext cx="6738775" cy="5103769"/>
            <a:chOff x="3010408" y="2561765"/>
            <a:chExt cx="2154902" cy="1906572"/>
          </a:xfrm>
        </p:grpSpPr>
        <p:sp>
          <p:nvSpPr>
            <p:cNvPr id="3" name="Rectangle 2"/>
            <p:cNvSpPr/>
            <p:nvPr/>
          </p:nvSpPr>
          <p:spPr bwMode="auto">
            <a:xfrm>
              <a:off x="3010408" y="2561765"/>
              <a:ext cx="2154902" cy="1889919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/>
            <a:srcRect r="3957"/>
            <a:stretch/>
          </p:blipFill>
          <p:spPr>
            <a:xfrm>
              <a:off x="3014973" y="2584332"/>
              <a:ext cx="2110485" cy="18840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139444" y="6244200"/>
            <a:ext cx="5150769" cy="5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200" i="1" dirty="0"/>
              <a:t>*SST: </a:t>
            </a:r>
            <a:r>
              <a:rPr lang="en-US" sz="1200" dirty="0"/>
              <a:t>Structural </a:t>
            </a:r>
            <a:r>
              <a:rPr lang="en-US" sz="1200" dirty="0" smtClean="0"/>
              <a:t>Simulation Toolkit</a:t>
            </a:r>
            <a:r>
              <a:rPr lang="en-US" sz="1200" dirty="0"/>
              <a:t>, Sandia National Lab</a:t>
            </a:r>
            <a:endParaRPr lang="en-US" sz="1200" i="1" dirty="0"/>
          </a:p>
          <a:p>
            <a:pPr>
              <a:spcBef>
                <a:spcPts val="1000"/>
              </a:spcBef>
            </a:pPr>
            <a:r>
              <a:rPr lang="en-US" sz="1200" i="1" dirty="0"/>
              <a:t>**NGEE: Novo-G </a:t>
            </a:r>
            <a:r>
              <a:rPr lang="en-US" sz="1200" i="1" dirty="0" err="1"/>
              <a:t>Exascale</a:t>
            </a:r>
            <a:r>
              <a:rPr lang="en-US" sz="1200" i="1" dirty="0"/>
              <a:t> </a:t>
            </a:r>
            <a:r>
              <a:rPr lang="en-US" sz="1200" i="1" dirty="0" smtClean="0"/>
              <a:t>Emulation    </a:t>
            </a:r>
            <a:r>
              <a:rPr lang="en-US" sz="1200" i="1" baseline="30000" dirty="0" smtClean="0"/>
              <a:t>+</a:t>
            </a:r>
            <a:r>
              <a:rPr lang="en-US" sz="1200" i="1" dirty="0"/>
              <a:t>DSE: Design-Space </a:t>
            </a:r>
            <a:r>
              <a:rPr lang="en-US" sz="1200" i="1" dirty="0" smtClean="0"/>
              <a:t>Exploration</a:t>
            </a:r>
            <a:endParaRPr lang="en-US" sz="1200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180" y="832531"/>
            <a:ext cx="634059" cy="634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2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618 -0.74792 L -0.00521 -0.9453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69" y="-988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3" grpId="0" build="p"/>
      <p:bldP spid="86" grpId="0" animBg="1"/>
      <p:bldP spid="99" grpId="0" animBg="1"/>
      <p:bldP spid="100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592" y="257718"/>
            <a:ext cx="8686800" cy="823658"/>
          </a:xfrm>
        </p:spPr>
        <p:txBody>
          <a:bodyPr/>
          <a:lstStyle/>
          <a:p>
            <a:pPr marL="344487" lvl="1">
              <a:spcBef>
                <a:spcPts val="600"/>
              </a:spcBef>
              <a:buClr>
                <a:schemeClr val="accent2"/>
              </a:buClr>
              <a:buSzPct val="60000"/>
              <a:defRPr/>
            </a:pPr>
            <a:r>
              <a:rPr lang="en-US" sz="3600" dirty="0"/>
              <a:t>Sparse-Matrix Processor for Graph Apps</a:t>
            </a:r>
            <a:endParaRPr lang="en-US" sz="3600" dirty="0">
              <a:solidFill>
                <a:srgbClr val="FF4A00"/>
              </a:solidFill>
            </a:endParaRPr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657600" y="6248400"/>
            <a:ext cx="1828800" cy="457200"/>
          </a:xfrm>
        </p:spPr>
        <p:txBody>
          <a:bodyPr/>
          <a:lstStyle/>
          <a:p>
            <a:pPr>
              <a:defRPr/>
            </a:pPr>
            <a:fld id="{81CDB180-F93F-440A-8193-8CC66141873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-171414" y="994049"/>
            <a:ext cx="9447221" cy="1077227"/>
          </a:xfrm>
          <a:prstGeom prst="rect">
            <a:avLst/>
          </a:prstGeom>
          <a:gradFill>
            <a:gsLst>
              <a:gs pos="49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  <a:gs pos="92000">
                <a:schemeClr val="bg1"/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Content Placeholder 28"/>
          <p:cNvSpPr txBox="1">
            <a:spLocks/>
          </p:cNvSpPr>
          <p:nvPr/>
        </p:nvSpPr>
        <p:spPr bwMode="auto">
          <a:xfrm>
            <a:off x="0" y="997659"/>
            <a:ext cx="5094630" cy="102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rgbClr val="FF4A00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rgbClr val="0021A5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12713" indent="-112713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Develop </a:t>
            </a:r>
            <a:r>
              <a:rPr lang="en-US" i="1" kern="0" dirty="0" smtClean="0"/>
              <a:t>scalable architectures </a:t>
            </a:r>
          </a:p>
          <a:p>
            <a:pPr marL="112713" indent="-112713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kern="0" dirty="0" smtClean="0"/>
              <a:t>  for accelerating graph processing in </a:t>
            </a:r>
          </a:p>
          <a:p>
            <a:pPr marL="112713" indent="-112713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kern="0" dirty="0"/>
              <a:t> </a:t>
            </a:r>
            <a:r>
              <a:rPr lang="en-US" kern="0" dirty="0" smtClean="0"/>
              <a:t> the language of linear algebra  </a:t>
            </a:r>
            <a:endParaRPr lang="en-US" sz="2600" kern="0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4495168" y="1002661"/>
            <a:ext cx="47469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0" indent="-112713" eaLnBrk="0" hangingPunct="0">
              <a:spcBef>
                <a:spcPts val="0"/>
              </a:spcBef>
              <a:buClr>
                <a:srgbClr val="CC9900"/>
              </a:buClr>
              <a:buSzPct val="65000"/>
            </a:pPr>
            <a:r>
              <a:rPr lang="en-US" sz="2000" b="1" kern="0" dirty="0">
                <a:solidFill>
                  <a:srgbClr val="000000"/>
                </a:solidFill>
                <a:latin typeface="Arial"/>
                <a:cs typeface="Arial"/>
              </a:rPr>
              <a:t>Motivation:</a:t>
            </a: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cs typeface="Arial"/>
              </a:rPr>
              <a:t>Traditional architectures </a:t>
            </a:r>
            <a:br>
              <a:rPr lang="en-US" sz="2000" kern="0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000" kern="0" dirty="0" smtClean="0">
                <a:solidFill>
                  <a:srgbClr val="000000"/>
                </a:solidFill>
                <a:latin typeface="Arial"/>
                <a:cs typeface="Arial"/>
              </a:rPr>
              <a:t>are </a:t>
            </a:r>
            <a:r>
              <a:rPr lang="en-US" sz="2000" i="1" kern="0" dirty="0" smtClean="0">
                <a:solidFill>
                  <a:srgbClr val="000000"/>
                </a:solidFill>
                <a:latin typeface="Arial"/>
                <a:cs typeface="Arial"/>
              </a:rPr>
              <a:t>poorly suited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cs typeface="Arial"/>
              </a:rPr>
              <a:t> for the sparsity of graph datasets</a:t>
            </a:r>
            <a:endParaRPr lang="en-US" sz="20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403012" y="1184965"/>
            <a:ext cx="0" cy="75386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1" name="Rectangle 50"/>
          <p:cNvSpPr/>
          <p:nvPr/>
        </p:nvSpPr>
        <p:spPr>
          <a:xfrm>
            <a:off x="144320" y="3626961"/>
            <a:ext cx="52168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SzPct val="65000"/>
            </a:pPr>
            <a:r>
              <a:rPr lang="en-US" sz="2000" b="1" kern="0" dirty="0" smtClean="0">
                <a:solidFill>
                  <a:srgbClr val="000000"/>
                </a:solidFill>
                <a:latin typeface="Arial"/>
                <a:cs typeface="Arial"/>
              </a:rPr>
              <a:t>Approach</a:t>
            </a:r>
            <a:endParaRPr lang="en-US" sz="2000" b="1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27013" lvl="1" indent="-227013" eaLnBrk="0" hangingPunct="0">
              <a:lnSpc>
                <a:spcPct val="120000"/>
              </a:lnSpc>
              <a:spcBef>
                <a:spcPct val="20000"/>
              </a:spcBef>
              <a:buClr>
                <a:srgbClr val="3B812F"/>
              </a:buClr>
              <a:buSzPct val="80000"/>
              <a:buFont typeface="Wingdings" pitchFamily="2" charset="2"/>
              <a:buChar char="q"/>
            </a:pPr>
            <a: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  <a:t> Develop custom architectures for</a:t>
            </a:r>
            <a:b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</a:br>
            <a: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  <a:t> distributed </a:t>
            </a:r>
            <a:r>
              <a:rPr lang="en-US" sz="2000" kern="0" dirty="0" err="1" smtClean="0">
                <a:solidFill>
                  <a:srgbClr val="0021A5"/>
                </a:solidFill>
                <a:latin typeface="Arial"/>
                <a:cs typeface="Arial"/>
              </a:rPr>
              <a:t>SpGEMM</a:t>
            </a:r>
            <a: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  <a:t> </a:t>
            </a:r>
          </a:p>
          <a:p>
            <a:pPr marL="2857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rgbClr val="3B812F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  <a:t>Scale to multiple FPGAs leveraging </a:t>
            </a:r>
            <a:b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</a:br>
            <a: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  <a:t>Novo-G# interconnect</a:t>
            </a:r>
            <a:endParaRPr lang="en-US" sz="1600" kern="0" dirty="0" smtClean="0">
              <a:latin typeface="Arial"/>
              <a:cs typeface="Arial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30795" y="6182380"/>
            <a:ext cx="455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 smtClean="0"/>
              <a:t>SpGEMM</a:t>
            </a:r>
            <a:r>
              <a:rPr lang="en-US" sz="1200" dirty="0" smtClean="0"/>
              <a:t> – Sparse Generalized Matrix/Matrix Multiplication</a:t>
            </a:r>
            <a:endParaRPr lang="en-US" sz="1200" dirty="0"/>
          </a:p>
        </p:txBody>
      </p:sp>
      <p:sp>
        <p:nvSpPr>
          <p:cNvPr id="42" name="Rounded Rectangle 41"/>
          <p:cNvSpPr/>
          <p:nvPr/>
        </p:nvSpPr>
        <p:spPr bwMode="auto">
          <a:xfrm>
            <a:off x="6018855" y="2091754"/>
            <a:ext cx="2513773" cy="14923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015" y="1938825"/>
            <a:ext cx="2405833" cy="1379034"/>
          </a:xfrm>
          <a:prstGeom prst="rect">
            <a:avLst/>
          </a:prstGeom>
        </p:spPr>
      </p:pic>
      <p:sp>
        <p:nvSpPr>
          <p:cNvPr id="56" name="Freeform 55"/>
          <p:cNvSpPr/>
          <p:nvPr/>
        </p:nvSpPr>
        <p:spPr bwMode="auto">
          <a:xfrm>
            <a:off x="3264975" y="2091754"/>
            <a:ext cx="2855119" cy="1492342"/>
          </a:xfrm>
          <a:custGeom>
            <a:avLst/>
            <a:gdLst>
              <a:gd name="connsiteX0" fmla="*/ 248729 w 2855119"/>
              <a:gd name="connsiteY0" fmla="*/ 0 h 1492342"/>
              <a:gd name="connsiteX1" fmla="*/ 2265044 w 2855119"/>
              <a:gd name="connsiteY1" fmla="*/ 0 h 1492342"/>
              <a:gd name="connsiteX2" fmla="*/ 2513773 w 2855119"/>
              <a:gd name="connsiteY2" fmla="*/ 248729 h 1492342"/>
              <a:gd name="connsiteX3" fmla="*/ 2513773 w 2855119"/>
              <a:gd name="connsiteY3" fmla="*/ 388870 h 1492342"/>
              <a:gd name="connsiteX4" fmla="*/ 2855119 w 2855119"/>
              <a:gd name="connsiteY4" fmla="*/ 742851 h 1492342"/>
              <a:gd name="connsiteX5" fmla="*/ 2513773 w 2855119"/>
              <a:gd name="connsiteY5" fmla="*/ 1096832 h 1492342"/>
              <a:gd name="connsiteX6" fmla="*/ 2513773 w 2855119"/>
              <a:gd name="connsiteY6" fmla="*/ 1243613 h 1492342"/>
              <a:gd name="connsiteX7" fmla="*/ 2265044 w 2855119"/>
              <a:gd name="connsiteY7" fmla="*/ 1492342 h 1492342"/>
              <a:gd name="connsiteX8" fmla="*/ 248729 w 2855119"/>
              <a:gd name="connsiteY8" fmla="*/ 1492342 h 1492342"/>
              <a:gd name="connsiteX9" fmla="*/ 0 w 2855119"/>
              <a:gd name="connsiteY9" fmla="*/ 1243613 h 1492342"/>
              <a:gd name="connsiteX10" fmla="*/ 0 w 2855119"/>
              <a:gd name="connsiteY10" fmla="*/ 248729 h 1492342"/>
              <a:gd name="connsiteX11" fmla="*/ 248729 w 2855119"/>
              <a:gd name="connsiteY11" fmla="*/ 0 h 14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5119" h="1492342">
                <a:moveTo>
                  <a:pt x="248729" y="0"/>
                </a:moveTo>
                <a:lnTo>
                  <a:pt x="2265044" y="0"/>
                </a:lnTo>
                <a:cubicBezTo>
                  <a:pt x="2402413" y="0"/>
                  <a:pt x="2513773" y="111360"/>
                  <a:pt x="2513773" y="248729"/>
                </a:cubicBezTo>
                <a:lnTo>
                  <a:pt x="2513773" y="388870"/>
                </a:lnTo>
                <a:lnTo>
                  <a:pt x="2855119" y="742851"/>
                </a:lnTo>
                <a:lnTo>
                  <a:pt x="2513773" y="1096832"/>
                </a:lnTo>
                <a:lnTo>
                  <a:pt x="2513773" y="1243613"/>
                </a:lnTo>
                <a:cubicBezTo>
                  <a:pt x="2513773" y="1380982"/>
                  <a:pt x="2402413" y="1492342"/>
                  <a:pt x="2265044" y="1492342"/>
                </a:cubicBezTo>
                <a:lnTo>
                  <a:pt x="248729" y="1492342"/>
                </a:lnTo>
                <a:cubicBezTo>
                  <a:pt x="111360" y="1492342"/>
                  <a:pt x="0" y="1380982"/>
                  <a:pt x="0" y="1243613"/>
                </a:cubicBezTo>
                <a:lnTo>
                  <a:pt x="0" y="248729"/>
                </a:lnTo>
                <a:cubicBezTo>
                  <a:pt x="0" y="111360"/>
                  <a:pt x="111360" y="0"/>
                  <a:pt x="248729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3" name="Freeform 52"/>
          <p:cNvSpPr/>
          <p:nvPr/>
        </p:nvSpPr>
        <p:spPr bwMode="auto">
          <a:xfrm>
            <a:off x="515579" y="2091754"/>
            <a:ext cx="2903540" cy="1492342"/>
          </a:xfrm>
          <a:custGeom>
            <a:avLst/>
            <a:gdLst>
              <a:gd name="connsiteX0" fmla="*/ 248729 w 2855119"/>
              <a:gd name="connsiteY0" fmla="*/ 0 h 1492342"/>
              <a:gd name="connsiteX1" fmla="*/ 2265044 w 2855119"/>
              <a:gd name="connsiteY1" fmla="*/ 0 h 1492342"/>
              <a:gd name="connsiteX2" fmla="*/ 2513773 w 2855119"/>
              <a:gd name="connsiteY2" fmla="*/ 248729 h 1492342"/>
              <a:gd name="connsiteX3" fmla="*/ 2513773 w 2855119"/>
              <a:gd name="connsiteY3" fmla="*/ 388870 h 1492342"/>
              <a:gd name="connsiteX4" fmla="*/ 2855119 w 2855119"/>
              <a:gd name="connsiteY4" fmla="*/ 742851 h 1492342"/>
              <a:gd name="connsiteX5" fmla="*/ 2513773 w 2855119"/>
              <a:gd name="connsiteY5" fmla="*/ 1096832 h 1492342"/>
              <a:gd name="connsiteX6" fmla="*/ 2513773 w 2855119"/>
              <a:gd name="connsiteY6" fmla="*/ 1243613 h 1492342"/>
              <a:gd name="connsiteX7" fmla="*/ 2265044 w 2855119"/>
              <a:gd name="connsiteY7" fmla="*/ 1492342 h 1492342"/>
              <a:gd name="connsiteX8" fmla="*/ 248729 w 2855119"/>
              <a:gd name="connsiteY8" fmla="*/ 1492342 h 1492342"/>
              <a:gd name="connsiteX9" fmla="*/ 0 w 2855119"/>
              <a:gd name="connsiteY9" fmla="*/ 1243613 h 1492342"/>
              <a:gd name="connsiteX10" fmla="*/ 0 w 2855119"/>
              <a:gd name="connsiteY10" fmla="*/ 248729 h 1492342"/>
              <a:gd name="connsiteX11" fmla="*/ 248729 w 2855119"/>
              <a:gd name="connsiteY11" fmla="*/ 0 h 14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5119" h="1492342">
                <a:moveTo>
                  <a:pt x="248729" y="0"/>
                </a:moveTo>
                <a:lnTo>
                  <a:pt x="2265044" y="0"/>
                </a:lnTo>
                <a:cubicBezTo>
                  <a:pt x="2402413" y="0"/>
                  <a:pt x="2513773" y="111360"/>
                  <a:pt x="2513773" y="248729"/>
                </a:cubicBezTo>
                <a:lnTo>
                  <a:pt x="2513773" y="388870"/>
                </a:lnTo>
                <a:lnTo>
                  <a:pt x="2855119" y="742851"/>
                </a:lnTo>
                <a:lnTo>
                  <a:pt x="2513773" y="1096832"/>
                </a:lnTo>
                <a:lnTo>
                  <a:pt x="2513773" y="1243613"/>
                </a:lnTo>
                <a:cubicBezTo>
                  <a:pt x="2513773" y="1380982"/>
                  <a:pt x="2402413" y="1492342"/>
                  <a:pt x="2265044" y="1492342"/>
                </a:cubicBezTo>
                <a:lnTo>
                  <a:pt x="248729" y="1492342"/>
                </a:lnTo>
                <a:cubicBezTo>
                  <a:pt x="111360" y="1492342"/>
                  <a:pt x="0" y="1380982"/>
                  <a:pt x="0" y="1243613"/>
                </a:cubicBezTo>
                <a:lnTo>
                  <a:pt x="0" y="248729"/>
                </a:lnTo>
                <a:cubicBezTo>
                  <a:pt x="0" y="111360"/>
                  <a:pt x="111360" y="0"/>
                  <a:pt x="248729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3" name="Picture 2" descr="http://www.yworks.com/img/gallery/autogen/bigbeauty_798x719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8" y="2137038"/>
            <a:ext cx="1168527" cy="108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4" t="6534" r="16404" b="10146"/>
          <a:stretch/>
        </p:blipFill>
        <p:spPr>
          <a:xfrm>
            <a:off x="1988414" y="2298682"/>
            <a:ext cx="915087" cy="9083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3639" y="3280622"/>
            <a:ext cx="291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Adjacency Matrix Representation</a:t>
            </a:r>
            <a:endParaRPr lang="en-US" sz="1200" b="1" dirty="0"/>
          </a:p>
        </p:txBody>
      </p:sp>
      <p:sp>
        <p:nvSpPr>
          <p:cNvPr id="54" name="Notched Right Arrow 53"/>
          <p:cNvSpPr/>
          <p:nvPr/>
        </p:nvSpPr>
        <p:spPr bwMode="auto">
          <a:xfrm>
            <a:off x="1743940" y="2563188"/>
            <a:ext cx="177534" cy="288152"/>
          </a:xfrm>
          <a:prstGeom prst="notched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85135" y="3280622"/>
            <a:ext cx="291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FPGA-accelerated Operations</a:t>
            </a:r>
            <a:endParaRPr lang="en-US" sz="12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117010" y="3280622"/>
            <a:ext cx="291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Accelerated Graph Algorithms</a:t>
            </a:r>
            <a:endParaRPr 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511387" y="2388238"/>
                <a:ext cx="2062976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∗,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387" y="2388238"/>
                <a:ext cx="2062976" cy="6721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4651310" y="3618403"/>
            <a:ext cx="521683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SzPct val="65000"/>
            </a:pPr>
            <a:r>
              <a:rPr lang="en-US" sz="2000" b="1" kern="0" dirty="0" smtClean="0">
                <a:solidFill>
                  <a:srgbClr val="000000"/>
                </a:solidFill>
                <a:latin typeface="Arial"/>
                <a:cs typeface="Arial"/>
              </a:rPr>
              <a:t>Outcomes</a:t>
            </a:r>
          </a:p>
          <a:p>
            <a:pPr marL="227013" lvl="1" indent="-227013" eaLnBrk="0" hangingPunct="0">
              <a:lnSpc>
                <a:spcPct val="120000"/>
              </a:lnSpc>
              <a:spcBef>
                <a:spcPct val="20000"/>
              </a:spcBef>
              <a:buClr>
                <a:srgbClr val="3B812F"/>
              </a:buClr>
              <a:buSzPct val="80000"/>
              <a:buFont typeface="Wingdings" pitchFamily="2" charset="2"/>
              <a:buChar char="q"/>
            </a:pPr>
            <a: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  <a:t>Developed optimized storage format</a:t>
            </a:r>
            <a:b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</a:br>
            <a: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  <a:t>and data-distribution techniques</a:t>
            </a:r>
            <a:endParaRPr lang="en-US" sz="2000" kern="0" dirty="0" smtClean="0">
              <a:latin typeface="Arial"/>
              <a:cs typeface="Arial"/>
            </a:endParaRPr>
          </a:p>
          <a:p>
            <a:pPr marL="227013" lvl="1" indent="-227013" eaLnBrk="0" hangingPunct="0">
              <a:lnSpc>
                <a:spcPct val="120000"/>
              </a:lnSpc>
              <a:spcBef>
                <a:spcPct val="20000"/>
              </a:spcBef>
              <a:buClr>
                <a:srgbClr val="3B812F"/>
              </a:buClr>
              <a:buSzPct val="80000"/>
              <a:buFont typeface="Wingdings" pitchFamily="2" charset="2"/>
              <a:buChar char="q"/>
            </a:pPr>
            <a: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  <a:t>Developed single-processor</a:t>
            </a:r>
            <a:b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</a:br>
            <a: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  <a:t>FPGA architecture for accelerated</a:t>
            </a:r>
            <a:b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</a:br>
            <a:r>
              <a:rPr lang="en-US" sz="2000" kern="0" dirty="0" err="1" smtClean="0">
                <a:solidFill>
                  <a:srgbClr val="0021A5"/>
                </a:solidFill>
                <a:latin typeface="Arial"/>
                <a:cs typeface="Arial"/>
              </a:rPr>
              <a:t>SpGEMM</a:t>
            </a:r>
            <a:endParaRPr lang="en-US" sz="2000" kern="0" dirty="0" smtClean="0">
              <a:solidFill>
                <a:srgbClr val="0021A5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9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08148" y="2110134"/>
            <a:ext cx="1948916" cy="1299277"/>
            <a:chOff x="8523459" y="3683111"/>
            <a:chExt cx="1948916" cy="1299277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>
                          <a14:foregroundMark x1="75167" y1="7958" x2="75167" y2="7958"/>
                          <a14:foregroundMark x1="27833" y1="13375" x2="27833" y2="13375"/>
                          <a14:foregroundMark x1="26222" y1="14042" x2="26222" y2="14042"/>
                          <a14:backgroundMark x1="82639" y1="46917" x2="82639" y2="46917"/>
                          <a14:backgroundMark x1="83611" y1="23917" x2="83806" y2="24458"/>
                          <a14:backgroundMark x1="83306" y1="27208" x2="83306" y2="27208"/>
                          <a14:backgroundMark x1="84083" y1="17917" x2="84083" y2="17917"/>
                          <a14:backgroundMark x1="84639" y1="28625" x2="84639" y2="28625"/>
                          <a14:backgroundMark x1="83028" y1="32917" x2="83028" y2="32917"/>
                          <a14:backgroundMark x1="83028" y1="36792" x2="83028" y2="36792"/>
                          <a14:backgroundMark x1="82083" y1="55375" x2="82083" y2="55375"/>
                          <a14:backgroundMark x1="81806" y1="58667" x2="81806" y2="58667"/>
                          <a14:backgroundMark x1="84750" y1="46333" x2="84750" y2="46333"/>
                          <a14:backgroundMark x1="82361" y1="49917" x2="82361" y2="49917"/>
                          <a14:backgroundMark x1="82556" y1="53792" x2="82556" y2="537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459" y="3683111"/>
              <a:ext cx="1948916" cy="129927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 rot="177679">
              <a:off x="10113401" y="3752062"/>
              <a:ext cx="135060" cy="102365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592" y="257718"/>
            <a:ext cx="8686800" cy="823658"/>
          </a:xfrm>
        </p:spPr>
        <p:txBody>
          <a:bodyPr/>
          <a:lstStyle/>
          <a:p>
            <a:pPr algn="ctr"/>
            <a:r>
              <a:rPr lang="en-US" sz="3200" dirty="0" smtClean="0"/>
              <a:t>Reconfigurable Interconnects for Novo-G#</a:t>
            </a:r>
            <a:endParaRPr lang="en-US" sz="3200" dirty="0"/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657600" y="6248400"/>
            <a:ext cx="1828800" cy="457200"/>
          </a:xfrm>
        </p:spPr>
        <p:txBody>
          <a:bodyPr/>
          <a:lstStyle/>
          <a:p>
            <a:pPr>
              <a:defRPr/>
            </a:pPr>
            <a:fld id="{81CDB180-F93F-440A-8193-8CC66141873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0" name="Content Placeholder 28"/>
          <p:cNvSpPr>
            <a:spLocks noGrp="1"/>
          </p:cNvSpPr>
          <p:nvPr>
            <p:ph idx="1"/>
          </p:nvPr>
        </p:nvSpPr>
        <p:spPr>
          <a:xfrm>
            <a:off x="239843" y="892652"/>
            <a:ext cx="4784387" cy="677108"/>
          </a:xfrm>
        </p:spPr>
        <p:txBody>
          <a:bodyPr>
            <a:normAutofit fontScale="70000" lnSpcReduction="20000"/>
          </a:bodyPr>
          <a:lstStyle/>
          <a:p>
            <a:pPr marL="112713" indent="-112713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33CC"/>
                </a:solidFill>
              </a:rPr>
              <a:t>Goal:</a:t>
            </a:r>
            <a:r>
              <a:rPr lang="en-US" dirty="0" smtClean="0"/>
              <a:t> </a:t>
            </a:r>
            <a:r>
              <a:rPr lang="en-US" sz="2600" dirty="0" smtClean="0"/>
              <a:t>Enable </a:t>
            </a:r>
            <a:r>
              <a:rPr lang="en-US" sz="2600" dirty="0"/>
              <a:t>large-scale app acceleration </a:t>
            </a:r>
            <a:r>
              <a:rPr lang="en-US" sz="2600" dirty="0" smtClean="0"/>
              <a:t>with a reconfigurable 3D-torus network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25769" y="892652"/>
            <a:ext cx="410100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lvl="0" indent="-112713" eaLnBrk="0" hangingPunct="0">
              <a:spcBef>
                <a:spcPts val="0"/>
              </a:spcBef>
              <a:buClr>
                <a:srgbClr val="CC9900"/>
              </a:buClr>
              <a:buSzPct val="65000"/>
            </a:pPr>
            <a:r>
              <a:rPr lang="en-US" sz="2000" b="1" kern="0" dirty="0">
                <a:solidFill>
                  <a:srgbClr val="0033CC"/>
                </a:solidFill>
                <a:latin typeface="Arial"/>
                <a:cs typeface="Arial"/>
              </a:rPr>
              <a:t>Motivation:</a:t>
            </a:r>
            <a:r>
              <a:rPr lang="en-US" b="1" kern="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Large-scale RSC apps </a:t>
            </a: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are communication-bound</a:t>
            </a:r>
            <a:endParaRPr lang="en-US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506494" y="1621873"/>
            <a:ext cx="8151146" cy="4336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 algn="ctr" eaLnBrk="0" hangingPunct="0">
              <a:lnSpc>
                <a:spcPct val="120000"/>
              </a:lnSpc>
              <a:spcBef>
                <a:spcPct val="20000"/>
              </a:spcBef>
              <a:buClr>
                <a:srgbClr val="3B812F"/>
              </a:buClr>
              <a:buSzPct val="60000"/>
            </a:pPr>
            <a:r>
              <a:rPr lang="en-US" i="1" kern="0" dirty="0">
                <a:solidFill>
                  <a:srgbClr val="0021A5"/>
                </a:solidFill>
                <a:latin typeface="Arial"/>
                <a:cs typeface="Arial"/>
              </a:rPr>
              <a:t>Turn communication-bound problems into computation-bound problems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3983" y="2359679"/>
            <a:ext cx="5216832" cy="352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SzPct val="65000"/>
            </a:pPr>
            <a:r>
              <a:rPr lang="en-US" sz="2000" b="1" kern="0" dirty="0">
                <a:solidFill>
                  <a:srgbClr val="0033CC"/>
                </a:solidFill>
                <a:latin typeface="Arial"/>
                <a:cs typeface="Arial"/>
              </a:rPr>
              <a:t>Approach</a:t>
            </a:r>
          </a:p>
          <a:p>
            <a:pPr marL="227013" lvl="1" indent="-227013" eaLnBrk="0" hangingPunct="0">
              <a:spcBef>
                <a:spcPct val="20000"/>
              </a:spcBef>
              <a:buClr>
                <a:srgbClr val="3B812F"/>
              </a:buClr>
              <a:buSzPct val="60000"/>
              <a:buFont typeface="Wingdings" pitchFamily="2" charset="2"/>
              <a:buChar char="q"/>
            </a:pPr>
            <a:r>
              <a:rPr lang="en-US" sz="2000" kern="0" dirty="0">
                <a:solidFill>
                  <a:srgbClr val="0021A5"/>
                </a:solidFill>
                <a:latin typeface="Arial"/>
                <a:cs typeface="Arial"/>
              </a:rPr>
              <a:t>Novo-G# network </a:t>
            </a:r>
            <a: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  <a:t>design to</a:t>
            </a:r>
            <a:r>
              <a:rPr lang="en-US" sz="2000" kern="0" dirty="0">
                <a:solidFill>
                  <a:srgbClr val="FF4A00"/>
                </a:solidFill>
                <a:latin typeface="Arial"/>
                <a:cs typeface="Arial"/>
              </a:rPr>
              <a:t/>
            </a:r>
            <a:br>
              <a:rPr lang="en-US" sz="2000" kern="0" dirty="0">
                <a:solidFill>
                  <a:srgbClr val="FF4A00"/>
                </a:solidFill>
                <a:latin typeface="Arial"/>
                <a:cs typeface="Arial"/>
              </a:rPr>
            </a:br>
            <a:r>
              <a:rPr lang="en-US" sz="2000" kern="0" dirty="0" smtClean="0">
                <a:solidFill>
                  <a:srgbClr val="FF4A00"/>
                </a:solidFill>
                <a:latin typeface="Arial"/>
                <a:cs typeface="Arial"/>
              </a:rPr>
              <a:t>support </a:t>
            </a:r>
            <a:r>
              <a:rPr lang="en-US" sz="2000" kern="0" dirty="0">
                <a:solidFill>
                  <a:srgbClr val="FF4A00"/>
                </a:solidFill>
                <a:latin typeface="Arial"/>
                <a:cs typeface="Arial"/>
              </a:rPr>
              <a:t>multi-FPGA apps </a:t>
            </a:r>
            <a:r>
              <a:rPr lang="en-US" sz="2000" kern="0" dirty="0" smtClean="0">
                <a:solidFill>
                  <a:srgbClr val="FF4A00"/>
                </a:solidFill>
                <a:latin typeface="Arial"/>
                <a:cs typeface="Arial"/>
              </a:rPr>
              <a:t>efficiently</a:t>
            </a:r>
          </a:p>
          <a:p>
            <a:pPr marL="512763" lvl="2" indent="-285750" eaLnBrk="0" hangingPunct="0">
              <a:spcBef>
                <a:spcPct val="20000"/>
              </a:spcBef>
              <a:buClr>
                <a:srgbClr val="3B812F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kern="0" dirty="0" smtClean="0">
                <a:latin typeface="Arial"/>
                <a:cs typeface="Arial"/>
              </a:rPr>
              <a:t>40 </a:t>
            </a:r>
            <a:r>
              <a:rPr lang="en-US" kern="0" dirty="0" err="1" smtClean="0">
                <a:latin typeface="Arial"/>
                <a:cs typeface="Arial"/>
              </a:rPr>
              <a:t>Gbps</a:t>
            </a:r>
            <a:r>
              <a:rPr lang="en-US" kern="0" dirty="0" smtClean="0">
                <a:latin typeface="Arial"/>
                <a:cs typeface="Arial"/>
              </a:rPr>
              <a:t> link support, &lt;10% FPGA util.</a:t>
            </a:r>
            <a:endParaRPr lang="en-US" kern="0" dirty="0">
              <a:latin typeface="Arial"/>
              <a:cs typeface="Arial"/>
            </a:endParaRPr>
          </a:p>
          <a:p>
            <a:pPr marL="227013" lvl="1" indent="-227013" eaLnBrk="0" hangingPunct="0">
              <a:spcBef>
                <a:spcPct val="20000"/>
              </a:spcBef>
              <a:buClr>
                <a:srgbClr val="3B812F"/>
              </a:buClr>
              <a:buSzPct val="60000"/>
              <a:buFont typeface="Wingdings" pitchFamily="2" charset="2"/>
              <a:buChar char="q"/>
            </a:pPr>
            <a:r>
              <a:rPr lang="en-US" sz="2000" kern="0" dirty="0">
                <a:solidFill>
                  <a:srgbClr val="0021A5"/>
                </a:solidFill>
                <a:latin typeface="Arial"/>
                <a:cs typeface="Arial"/>
              </a:rPr>
              <a:t>Modeling &amp; simulation</a:t>
            </a:r>
            <a:r>
              <a:rPr lang="en-US" sz="2000" kern="0" dirty="0">
                <a:solidFill>
                  <a:srgbClr val="FF4A00"/>
                </a:solidFill>
                <a:latin typeface="Arial"/>
                <a:cs typeface="Arial"/>
              </a:rPr>
              <a:t> of novel</a:t>
            </a:r>
            <a:br>
              <a:rPr lang="en-US" sz="2000" kern="0" dirty="0">
                <a:solidFill>
                  <a:srgbClr val="FF4A00"/>
                </a:solidFill>
                <a:latin typeface="Arial"/>
                <a:cs typeface="Arial"/>
              </a:rPr>
            </a:br>
            <a:r>
              <a:rPr lang="en-US" sz="2000" kern="0" dirty="0">
                <a:solidFill>
                  <a:srgbClr val="FF4A00"/>
                </a:solidFill>
                <a:latin typeface="Arial"/>
                <a:cs typeface="Arial"/>
              </a:rPr>
              <a:t>topologies, </a:t>
            </a:r>
            <a:r>
              <a:rPr lang="en-US" sz="2000" kern="0" dirty="0" smtClean="0">
                <a:solidFill>
                  <a:srgbClr val="FF4A00"/>
                </a:solidFill>
                <a:latin typeface="Arial"/>
                <a:cs typeface="Arial"/>
              </a:rPr>
              <a:t>architectures &amp; protocols</a:t>
            </a:r>
          </a:p>
          <a:p>
            <a:pPr marL="512763" lvl="2" indent="-285750" eaLnBrk="0" hangingPunct="0">
              <a:spcBef>
                <a:spcPct val="20000"/>
              </a:spcBef>
              <a:buClr>
                <a:srgbClr val="3B812F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Scalable, accurate VisualSim model avail.</a:t>
            </a:r>
            <a:endParaRPr lang="en-US" sz="2000" kern="0" dirty="0" smtClean="0">
              <a:solidFill>
                <a:srgbClr val="FF4A00"/>
              </a:solidFill>
              <a:latin typeface="Arial"/>
              <a:cs typeface="Arial"/>
            </a:endParaRPr>
          </a:p>
          <a:p>
            <a:pPr marL="227013" lvl="1" indent="-227013" eaLnBrk="0" hangingPunct="0">
              <a:spcBef>
                <a:spcPct val="20000"/>
              </a:spcBef>
              <a:buClr>
                <a:srgbClr val="3B812F"/>
              </a:buClr>
              <a:buSzPct val="60000"/>
              <a:buFont typeface="Wingdings" pitchFamily="2" charset="2"/>
              <a:buChar char="q"/>
            </a:pPr>
            <a:r>
              <a:rPr lang="en-US" sz="2000" kern="0" dirty="0" smtClean="0">
                <a:solidFill>
                  <a:srgbClr val="0021A5"/>
                </a:solidFill>
                <a:latin typeface="Arial"/>
                <a:cs typeface="Arial"/>
              </a:rPr>
              <a:t>OpenCL </a:t>
            </a:r>
            <a:r>
              <a:rPr lang="en-US" sz="2000" kern="0" dirty="0">
                <a:solidFill>
                  <a:srgbClr val="0021A5"/>
                </a:solidFill>
                <a:latin typeface="Arial"/>
                <a:cs typeface="Arial"/>
              </a:rPr>
              <a:t>support</a:t>
            </a:r>
            <a:r>
              <a:rPr lang="en-US" sz="2000" kern="0" dirty="0">
                <a:solidFill>
                  <a:srgbClr val="FF4A00"/>
                </a:solidFill>
                <a:latin typeface="Arial"/>
                <a:cs typeface="Arial"/>
              </a:rPr>
              <a:t> for productive </a:t>
            </a:r>
            <a:br>
              <a:rPr lang="en-US" sz="2000" kern="0" dirty="0">
                <a:solidFill>
                  <a:srgbClr val="FF4A00"/>
                </a:solidFill>
                <a:latin typeface="Arial"/>
                <a:cs typeface="Arial"/>
              </a:rPr>
            </a:br>
            <a:r>
              <a:rPr lang="en-US" sz="2000" kern="0" dirty="0">
                <a:solidFill>
                  <a:srgbClr val="FF4A00"/>
                </a:solidFill>
                <a:latin typeface="Arial"/>
                <a:cs typeface="Arial"/>
              </a:rPr>
              <a:t>multi-FPGA </a:t>
            </a:r>
            <a:r>
              <a:rPr lang="en-US" sz="2000" kern="0" dirty="0" smtClean="0">
                <a:solidFill>
                  <a:srgbClr val="FF4A00"/>
                </a:solidFill>
                <a:latin typeface="Arial"/>
                <a:cs typeface="Arial"/>
              </a:rPr>
              <a:t>development</a:t>
            </a:r>
          </a:p>
          <a:p>
            <a:pPr marL="512763" lvl="2" indent="-285750" eaLnBrk="0" hangingPunct="0">
              <a:spcBef>
                <a:spcPct val="20000"/>
              </a:spcBef>
              <a:buClr>
                <a:srgbClr val="3B812F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BSP* with inter-FPGA channel support avail.</a:t>
            </a:r>
            <a:endParaRPr lang="en-US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79833" y="4522034"/>
            <a:ext cx="3238690" cy="153233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5720" rIns="0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Novo-G#</a:t>
            </a:r>
          </a:p>
          <a:p>
            <a:pPr marL="234950" indent="-234950">
              <a:buClr>
                <a:srgbClr val="0021A5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4A00"/>
                </a:solidFill>
              </a:rPr>
              <a:t>64</a:t>
            </a:r>
            <a:r>
              <a:rPr lang="en-US" sz="1600" dirty="0" smtClean="0">
                <a:solidFill>
                  <a:srgbClr val="0021A5"/>
                </a:solidFill>
              </a:rPr>
              <a:t> </a:t>
            </a:r>
            <a:r>
              <a:rPr lang="en-US" sz="1600" dirty="0" err="1" smtClean="0">
                <a:solidFill>
                  <a:srgbClr val="0021A5"/>
                </a:solidFill>
              </a:rPr>
              <a:t>Gidel</a:t>
            </a:r>
            <a:r>
              <a:rPr lang="en-US" sz="1600" dirty="0" smtClean="0">
                <a:solidFill>
                  <a:srgbClr val="0021A5"/>
                </a:solidFill>
              </a:rPr>
              <a:t> </a:t>
            </a:r>
            <a:r>
              <a:rPr lang="en-US" sz="1600" dirty="0" err="1" smtClean="0">
                <a:solidFill>
                  <a:srgbClr val="0021A5"/>
                </a:solidFill>
              </a:rPr>
              <a:t>ProceV</a:t>
            </a:r>
            <a:r>
              <a:rPr lang="en-US" sz="1600" dirty="0">
                <a:solidFill>
                  <a:srgbClr val="0021A5"/>
                </a:solidFill>
              </a:rPr>
              <a:t> (</a:t>
            </a:r>
            <a:r>
              <a:rPr lang="en-US" sz="1600" dirty="0" err="1" smtClean="0">
                <a:solidFill>
                  <a:srgbClr val="0021A5"/>
                </a:solidFill>
              </a:rPr>
              <a:t>Stratix</a:t>
            </a:r>
            <a:r>
              <a:rPr lang="en-US" sz="1600" dirty="0" smtClean="0">
                <a:solidFill>
                  <a:srgbClr val="0021A5"/>
                </a:solidFill>
              </a:rPr>
              <a:t> V D8)</a:t>
            </a:r>
          </a:p>
          <a:p>
            <a:pPr marL="234950" indent="-234950">
              <a:buClr>
                <a:srgbClr val="0021A5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4A00"/>
                </a:solidFill>
              </a:rPr>
              <a:t>3D torus</a:t>
            </a:r>
            <a:r>
              <a:rPr lang="en-US" sz="1600" dirty="0" smtClean="0">
                <a:solidFill>
                  <a:srgbClr val="0021A5"/>
                </a:solidFill>
              </a:rPr>
              <a:t> or </a:t>
            </a:r>
            <a:r>
              <a:rPr lang="en-US" sz="1600" dirty="0" smtClean="0">
                <a:solidFill>
                  <a:srgbClr val="FF4A00"/>
                </a:solidFill>
              </a:rPr>
              <a:t>6D hypercube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1A5"/>
                </a:solidFill>
              </a:rPr>
              <a:t>6 Rx-</a:t>
            </a:r>
            <a:r>
              <a:rPr lang="en-US" sz="1600" dirty="0" err="1" smtClean="0">
                <a:solidFill>
                  <a:srgbClr val="0021A5"/>
                </a:solidFill>
              </a:rPr>
              <a:t>Tx</a:t>
            </a:r>
            <a:r>
              <a:rPr lang="en-US" sz="1600" dirty="0" smtClean="0">
                <a:solidFill>
                  <a:srgbClr val="0021A5"/>
                </a:solidFill>
              </a:rPr>
              <a:t> links per FPGA</a:t>
            </a:r>
            <a:endParaRPr lang="en-US" sz="1600" dirty="0">
              <a:solidFill>
                <a:srgbClr val="0021A5"/>
              </a:solidFill>
            </a:endParaRP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1A5"/>
                </a:solidFill>
              </a:rPr>
              <a:t>4x 10 </a:t>
            </a:r>
            <a:r>
              <a:rPr lang="en-US" sz="1600" dirty="0" err="1" smtClean="0">
                <a:solidFill>
                  <a:srgbClr val="0021A5"/>
                </a:solidFill>
              </a:rPr>
              <a:t>Gbps</a:t>
            </a:r>
            <a:r>
              <a:rPr lang="en-US" sz="1600" dirty="0" smtClean="0">
                <a:solidFill>
                  <a:srgbClr val="0021A5"/>
                </a:solidFill>
              </a:rPr>
              <a:t> per link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295900" y="2107619"/>
            <a:ext cx="3898900" cy="2369882"/>
            <a:chOff x="4078059" y="3161824"/>
            <a:chExt cx="5128082" cy="3056030"/>
          </a:xfrm>
        </p:grpSpPr>
        <p:grpSp>
          <p:nvGrpSpPr>
            <p:cNvPr id="38" name="Group 6"/>
            <p:cNvGrpSpPr/>
            <p:nvPr/>
          </p:nvGrpSpPr>
          <p:grpSpPr>
            <a:xfrm>
              <a:off x="7551176" y="3161824"/>
              <a:ext cx="1488314" cy="1353062"/>
              <a:chOff x="4964225" y="4557360"/>
              <a:chExt cx="1872997" cy="1550865"/>
            </a:xfrm>
          </p:grpSpPr>
          <p:sp>
            <p:nvSpPr>
              <p:cNvPr id="39" name="Up-Down Arrow 8"/>
              <p:cNvSpPr/>
              <p:nvPr/>
            </p:nvSpPr>
            <p:spPr bwMode="auto">
              <a:xfrm>
                <a:off x="5731750" y="4557360"/>
                <a:ext cx="304800" cy="530352"/>
              </a:xfrm>
              <a:prstGeom prst="upDownArrow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0" name="Up-Down Arrow 9"/>
              <p:cNvSpPr/>
              <p:nvPr/>
            </p:nvSpPr>
            <p:spPr bwMode="auto">
              <a:xfrm rot="2822130">
                <a:off x="6296293" y="4516959"/>
                <a:ext cx="304800" cy="671371"/>
              </a:xfrm>
              <a:prstGeom prst="upDownArrow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1" name="Up-Down Arrow 10"/>
              <p:cNvSpPr/>
              <p:nvPr/>
            </p:nvSpPr>
            <p:spPr bwMode="auto">
              <a:xfrm rot="5400000">
                <a:off x="6419646" y="5039347"/>
                <a:ext cx="304800" cy="530352"/>
              </a:xfrm>
              <a:prstGeom prst="upDownArrow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pic>
            <p:nvPicPr>
              <p:cNvPr id="42" name="Picture 2" descr="http://www.gidel.com/images/Proce%20V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298" b="93726" l="6807" r="9268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404" y="4900701"/>
                <a:ext cx="1295399" cy="849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Up-Down Arrow 12"/>
              <p:cNvSpPr/>
              <p:nvPr/>
            </p:nvSpPr>
            <p:spPr bwMode="auto">
              <a:xfrm>
                <a:off x="5731750" y="5574262"/>
                <a:ext cx="304800" cy="530352"/>
              </a:xfrm>
              <a:prstGeom prst="upDownArrow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4" name="Up-Down Arrow 13"/>
              <p:cNvSpPr/>
              <p:nvPr/>
            </p:nvSpPr>
            <p:spPr bwMode="auto">
              <a:xfrm rot="5400000">
                <a:off x="5077001" y="5054184"/>
                <a:ext cx="304800" cy="530352"/>
              </a:xfrm>
              <a:prstGeom prst="upDownArrow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5" name="Up-Down Arrow 14"/>
              <p:cNvSpPr/>
              <p:nvPr/>
            </p:nvSpPr>
            <p:spPr bwMode="auto">
              <a:xfrm rot="2670689">
                <a:off x="5256808" y="5455252"/>
                <a:ext cx="304800" cy="652973"/>
              </a:xfrm>
              <a:prstGeom prst="upDownArrow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261280" y="4097818"/>
              <a:ext cx="944861" cy="595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/>
                <a:t>ProceV</a:t>
              </a:r>
              <a:r>
                <a:rPr lang="en-US" sz="1200" dirty="0" smtClean="0"/>
                <a:t> board</a:t>
              </a:r>
              <a:endParaRPr lang="en-US" sz="1200" dirty="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078059" y="3385387"/>
              <a:ext cx="4391022" cy="2832467"/>
              <a:chOff x="3144359" y="3257727"/>
              <a:chExt cx="4937942" cy="322742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4895943" y="5779675"/>
                <a:ext cx="1759739" cy="705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 smtClean="0"/>
                  <a:t>3D torus</a:t>
                </a:r>
                <a:br>
                  <a:rPr lang="en-US" sz="1400" dirty="0" smtClean="0"/>
                </a:br>
                <a:r>
                  <a:rPr lang="en-US" sz="1200" dirty="0" smtClean="0"/>
                  <a:t>network</a:t>
                </a:r>
                <a:r>
                  <a:rPr lang="en-US" sz="1400" dirty="0" smtClean="0"/>
                  <a:t> stack</a:t>
                </a:r>
                <a:endParaRPr lang="en-US" sz="1400" dirty="0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309303" y="3355517"/>
                <a:ext cx="3772998" cy="3033905"/>
                <a:chOff x="4309303" y="3355517"/>
                <a:chExt cx="3772998" cy="3033905"/>
              </a:xfrm>
            </p:grpSpPr>
            <p:cxnSp>
              <p:nvCxnSpPr>
                <p:cNvPr id="52" name="Straight Connector 51"/>
                <p:cNvCxnSpPr>
                  <a:endCxn id="55" idx="5"/>
                </p:cNvCxnSpPr>
                <p:nvPr/>
              </p:nvCxnSpPr>
              <p:spPr bwMode="auto">
                <a:xfrm flipV="1">
                  <a:off x="7180868" y="3835277"/>
                  <a:ext cx="856310" cy="168904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3" name="Straight Connector 52"/>
                <p:cNvCxnSpPr>
                  <a:endCxn id="55" idx="0"/>
                </p:cNvCxnSpPr>
                <p:nvPr/>
              </p:nvCxnSpPr>
              <p:spPr bwMode="auto">
                <a:xfrm>
                  <a:off x="6019800" y="3365046"/>
                  <a:ext cx="1908440" cy="19549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5" name="Oval 54"/>
                <p:cNvSpPr/>
                <p:nvPr/>
              </p:nvSpPr>
              <p:spPr bwMode="auto">
                <a:xfrm>
                  <a:off x="7774179" y="3560545"/>
                  <a:ext cx="308122" cy="321868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Oval 55"/>
                <p:cNvSpPr/>
                <p:nvPr/>
              </p:nvSpPr>
              <p:spPr bwMode="auto">
                <a:xfrm>
                  <a:off x="4309303" y="3355517"/>
                  <a:ext cx="3005869" cy="3033905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</p:grpSp>
          <p:graphicFrame>
            <p:nvGraphicFramePr>
              <p:cNvPr id="50" name="Object 4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44359" y="3257727"/>
              <a:ext cx="2075737" cy="2820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4" name="Visio" r:id="rId8" imgW="2212902" imgH="3006594" progId="Visio.Drawing.11">
                      <p:embed/>
                    </p:oleObj>
                  </mc:Choice>
                  <mc:Fallback>
                    <p:oleObj name="Visio" r:id="rId8" imgW="2212902" imgH="3006594" progId="Visio.Drawing.11">
                      <p:embed/>
                      <p:pic>
                        <p:nvPicPr>
                          <p:cNvPr id="50" name="Object 49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144359" y="3257727"/>
                            <a:ext cx="2075737" cy="2820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62582" y="3429594"/>
                <a:ext cx="3026461" cy="2667000"/>
              </a:xfrm>
              <a:prstGeom prst="rect">
                <a:avLst/>
              </a:prstGeom>
            </p:spPr>
          </p:pic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4194" y="3412350"/>
            <a:ext cx="1059712" cy="58607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931547" y="6248400"/>
            <a:ext cx="2231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200" i="1" dirty="0" smtClean="0"/>
              <a:t>*BSP: Board-support package</a:t>
            </a:r>
            <a:endParaRPr lang="en-US" sz="1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2082" y="2234607"/>
            <a:ext cx="1344529" cy="5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14" grpId="0"/>
      <p:bldP spid="16" grpId="0" animBg="1"/>
      <p:bldP spid="18" grpId="0"/>
      <p:bldP spid="37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161F2-DB94-49F3-BCD4-80A319A0F858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9413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Outline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03384" y="1101969"/>
            <a:ext cx="7889631" cy="4161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600"/>
              </a:spcBef>
              <a:buClr>
                <a:schemeClr val="accent1"/>
              </a:buClr>
              <a:buSzPct val="65000"/>
              <a:defRPr/>
            </a:pPr>
            <a:r>
              <a:rPr lang="en-US" sz="2800" b="1" kern="0" dirty="0" smtClean="0">
                <a:solidFill>
                  <a:srgbClr val="0021A5"/>
                </a:solidFill>
                <a:latin typeface="+mn-lt"/>
                <a:cs typeface="+mn-cs"/>
              </a:rPr>
              <a:t>Elevator Overview (30 – 40 secs. each)</a:t>
            </a:r>
            <a:endParaRPr lang="en-US" sz="2800" b="1" kern="0" dirty="0">
              <a:solidFill>
                <a:srgbClr val="0021A5"/>
              </a:solidFill>
              <a:latin typeface="+mn-lt"/>
              <a:cs typeface="+mn-cs"/>
            </a:endParaRPr>
          </a:p>
          <a:p>
            <a:pPr marL="342900" indent="-342900" eaLnBrk="0" hangingPunct="0">
              <a:spcBef>
                <a:spcPts val="6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400" kern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+mn-cs"/>
              </a:rPr>
              <a:t>RSC* Research on Novo-G</a:t>
            </a:r>
            <a:endParaRPr lang="en-US" sz="2400" kern="0" dirty="0">
              <a:solidFill>
                <a:schemeClr val="bg2">
                  <a:lumMod val="40000"/>
                  <a:lumOff val="60000"/>
                </a:schemeClr>
              </a:solidFill>
              <a:latin typeface="+mn-lt"/>
              <a:cs typeface="+mn-cs"/>
            </a:endParaRP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+mn-cs"/>
              </a:rPr>
              <a:t>Real-Time, </a:t>
            </a:r>
            <a:r>
              <a:rPr lang="en-US" sz="2000" kern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+mn-cs"/>
              </a:rPr>
              <a:t>Feature-based Object </a:t>
            </a:r>
            <a:r>
              <a:rPr 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+mn-cs"/>
              </a:rPr>
              <a:t>Recognition</a:t>
            </a: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Behavioral Emulation for Future-Gen Systems</a:t>
            </a:r>
            <a:endParaRPr lang="en-US" sz="2000" kern="0" dirty="0">
              <a:solidFill>
                <a:schemeClr val="bg2">
                  <a:lumMod val="40000"/>
                  <a:lumOff val="60000"/>
                </a:schemeClr>
              </a:solidFill>
              <a:latin typeface="+mn-lt"/>
              <a:cs typeface="+mn-cs"/>
            </a:endParaRP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Sparse-Matrix Processor for Graph Apps</a:t>
            </a:r>
            <a:endParaRPr lang="en-US" sz="2000" kern="0" dirty="0" smtClean="0">
              <a:solidFill>
                <a:schemeClr val="bg2">
                  <a:lumMod val="40000"/>
                  <a:lumOff val="60000"/>
                </a:schemeClr>
              </a:solidFill>
              <a:latin typeface="+mn-lt"/>
              <a:cs typeface="+mn-cs"/>
            </a:endParaRP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Reconfigurable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Interconnects, Novo-G#</a:t>
            </a: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342900" indent="-342900" eaLnBrk="0" hangingPunct="0">
              <a:spcBef>
                <a:spcPts val="6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400" kern="0" dirty="0" smtClean="0">
                <a:solidFill>
                  <a:srgbClr val="0021A5"/>
                </a:solidFill>
                <a:latin typeface="+mn-lt"/>
                <a:cs typeface="+mn-cs"/>
              </a:rPr>
              <a:t>HLS** Studies</a:t>
            </a: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 err="1" smtClean="0"/>
              <a:t>OpenCL</a:t>
            </a:r>
            <a:r>
              <a:rPr lang="en-US" sz="2000" dirty="0" smtClean="0"/>
              <a:t> vs. VHDL: Performance &amp; Productivity Comparison</a:t>
            </a: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 smtClean="0">
                <a:sym typeface="Garamond"/>
              </a:rPr>
              <a:t>CMS</a:t>
            </a:r>
            <a:r>
              <a:rPr lang="en-US" sz="2000" dirty="0">
                <a:sym typeface="Garamond"/>
              </a:rPr>
              <a:t>+ Endcap L-1 Muon </a:t>
            </a:r>
            <a:r>
              <a:rPr lang="en-US" sz="2000" dirty="0" smtClean="0">
                <a:sym typeface="Garamond"/>
              </a:rPr>
              <a:t>Trigger: </a:t>
            </a:r>
            <a:r>
              <a:rPr lang="en-US" sz="2000" dirty="0" smtClean="0"/>
              <a:t>Making </a:t>
            </a:r>
            <a:r>
              <a:rPr lang="en-US" sz="2000" dirty="0"/>
              <a:t>a Case for HLS</a:t>
            </a:r>
          </a:p>
          <a:p>
            <a:pPr marL="342900" indent="-342900" eaLnBrk="0" hangingPunct="0">
              <a:spcBef>
                <a:spcPts val="6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400" kern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+mn-cs"/>
              </a:rPr>
              <a:t>HMC</a:t>
            </a:r>
            <a:r>
              <a:rPr lang="en-US" sz="2800" b="1" kern="0" baseline="300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+mn-cs"/>
              </a:rPr>
              <a:t>+</a:t>
            </a:r>
            <a:r>
              <a:rPr lang="en-US" sz="2400" kern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+mn-cs"/>
              </a:rPr>
              <a:t> Studies</a:t>
            </a:r>
            <a:endParaRPr lang="en-US" sz="2400" kern="0" dirty="0">
              <a:solidFill>
                <a:schemeClr val="bg2">
                  <a:lumMod val="40000"/>
                  <a:lumOff val="60000"/>
                </a:schemeClr>
              </a:solidFill>
              <a:latin typeface="+mn-lt"/>
              <a:cs typeface="+mn-cs"/>
            </a:endParaRPr>
          </a:p>
          <a:p>
            <a:pPr marL="669925" lvl="1" indent="-325438" eaLnBrk="0" hangingPunct="0">
              <a:spcBef>
                <a:spcPts val="6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CMC: Custom Memory Cube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22345" y="5099540"/>
            <a:ext cx="324960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tabLst>
                <a:tab pos="176213" algn="l"/>
              </a:tabLst>
            </a:pPr>
            <a:r>
              <a:rPr lang="en-US" sz="1600" kern="0" dirty="0" smtClean="0">
                <a:solidFill>
                  <a:srgbClr val="0021A5"/>
                </a:solidFill>
              </a:rPr>
              <a:t> *Reconfigurable Supercomputing</a:t>
            </a:r>
            <a:endParaRPr lang="en-US" sz="1600" kern="0" dirty="0">
              <a:solidFill>
                <a:srgbClr val="0021A5"/>
              </a:solidFill>
            </a:endParaRPr>
          </a:p>
          <a:p>
            <a:r>
              <a:rPr lang="en-US" sz="1600" kern="0" dirty="0" smtClean="0">
                <a:solidFill>
                  <a:srgbClr val="0021A5"/>
                </a:solidFill>
              </a:rPr>
              <a:t>**</a:t>
            </a:r>
            <a:r>
              <a:rPr lang="en-US" sz="1600" kern="0" dirty="0">
                <a:solidFill>
                  <a:srgbClr val="0021A5"/>
                </a:solidFill>
              </a:rPr>
              <a:t>High-level S</a:t>
            </a:r>
            <a:r>
              <a:rPr lang="en-US" sz="1600" kern="0" dirty="0" smtClean="0">
                <a:solidFill>
                  <a:srgbClr val="0021A5"/>
                </a:solidFill>
              </a:rPr>
              <a:t>ynthesis</a:t>
            </a:r>
          </a:p>
          <a:p>
            <a:r>
              <a:rPr lang="en-US" kern="0" baseline="30000" dirty="0" smtClean="0">
                <a:solidFill>
                  <a:srgbClr val="0021A5"/>
                </a:solidFill>
              </a:rPr>
              <a:t>  +</a:t>
            </a:r>
            <a:r>
              <a:rPr lang="en-US" sz="1600" kern="0" dirty="0" smtClean="0">
                <a:solidFill>
                  <a:srgbClr val="0021A5"/>
                </a:solidFill>
              </a:rPr>
              <a:t>Hybrid </a:t>
            </a:r>
            <a:r>
              <a:rPr lang="en-US" sz="1600" kern="0" dirty="0">
                <a:solidFill>
                  <a:srgbClr val="0021A5"/>
                </a:solidFill>
              </a:rPr>
              <a:t>Memory Cube</a:t>
            </a:r>
            <a:endParaRPr lang="en-US" sz="1600" dirty="0">
              <a:solidFill>
                <a:srgbClr val="0021A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20" y="1565032"/>
            <a:ext cx="1878773" cy="18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CDB180-F93F-440A-8193-8CC661418732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3" y="4799993"/>
            <a:ext cx="1967545" cy="1300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63" y="3344300"/>
            <a:ext cx="3239966" cy="1413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4979" y="18648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91492" y="4160665"/>
            <a:ext cx="218647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1600" b="1" kern="0" dirty="0">
                <a:solidFill>
                  <a:srgbClr val="0033CC"/>
                </a:solidFill>
                <a:latin typeface="Arial"/>
                <a:cs typeface="Arial"/>
              </a:rPr>
              <a:t>Experimental Setup</a:t>
            </a:r>
          </a:p>
          <a:p>
            <a:pPr eaLnBrk="0" hangingPunct="0">
              <a:spcBef>
                <a:spcPts val="0"/>
              </a:spcBef>
              <a:buClr>
                <a:srgbClr val="CC9900"/>
              </a:buClr>
              <a:buSzPct val="65000"/>
            </a:pPr>
            <a:r>
              <a:rPr lang="en-US" sz="1400" b="1" kern="0" dirty="0">
                <a:solidFill>
                  <a:srgbClr val="000000"/>
                </a:solidFill>
                <a:latin typeface="+mn-lt"/>
                <a:cs typeface="+mn-cs"/>
              </a:rPr>
              <a:t>VHDL design flow</a:t>
            </a:r>
          </a:p>
          <a:p>
            <a:pPr marL="228600" lvl="1" indent="-228600" eaLnBrk="0" hangingPunct="0">
              <a:spcBef>
                <a:spcPts val="30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1400" dirty="0" err="1"/>
              <a:t>Gidel</a:t>
            </a:r>
            <a:r>
              <a:rPr lang="en-US" sz="1400" dirty="0"/>
              <a:t> ProceV-D8</a:t>
            </a:r>
          </a:p>
          <a:p>
            <a:pPr eaLnBrk="0" hangingPunct="0">
              <a:spcBef>
                <a:spcPts val="600"/>
              </a:spcBef>
              <a:buClr>
                <a:srgbClr val="CC9900"/>
              </a:buClr>
              <a:buSzPct val="65000"/>
            </a:pPr>
            <a:r>
              <a:rPr lang="en-US" sz="1400" b="1" kern="0" dirty="0">
                <a:solidFill>
                  <a:srgbClr val="000000"/>
                </a:solidFill>
                <a:latin typeface="+mn-lt"/>
                <a:cs typeface="+mn-cs"/>
              </a:rPr>
              <a:t>OpenCL design flow</a:t>
            </a:r>
          </a:p>
          <a:p>
            <a:pPr marL="228600" lvl="1" indent="-228600" eaLnBrk="0" hangingPunct="0">
              <a:spcBef>
                <a:spcPts val="0"/>
              </a:spcBef>
              <a:buClr>
                <a:srgbClr val="CC99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1400" dirty="0" err="1"/>
              <a:t>Gidel</a:t>
            </a:r>
            <a:r>
              <a:rPr lang="en-US" sz="1400" dirty="0"/>
              <a:t> ProceV-D8, </a:t>
            </a:r>
            <a:r>
              <a:rPr lang="en-US" sz="1400" dirty="0" err="1"/>
              <a:t>Nallatech</a:t>
            </a:r>
            <a:r>
              <a:rPr lang="en-US" sz="1400" dirty="0"/>
              <a:t> P385-D5, </a:t>
            </a:r>
            <a:r>
              <a:rPr lang="en-US" sz="1400" dirty="0" err="1"/>
              <a:t>Bittware</a:t>
            </a:r>
            <a:r>
              <a:rPr lang="en-US" sz="1400" dirty="0"/>
              <a:t> S5-PHQ-D8, Altera </a:t>
            </a:r>
            <a:r>
              <a:rPr lang="en-US" sz="1400" dirty="0" smtClean="0"/>
              <a:t>OpenCL </a:t>
            </a:r>
            <a:r>
              <a:rPr lang="en-US" sz="1400" dirty="0"/>
              <a:t>14.0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72979" y="230921"/>
            <a:ext cx="8419329" cy="110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600" b="1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8600" b="1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8600" b="1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8600" b="1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8600" b="1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  <a:cs typeface="+mn-cs"/>
              </a:defRPr>
            </a:lvl5pPr>
            <a:lvl6pPr marL="22860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8600" b="1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  <a:cs typeface="+mn-cs"/>
              </a:defRPr>
            </a:lvl6pPr>
            <a:lvl7pPr marL="2743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8600" b="1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  <a:cs typeface="+mn-cs"/>
              </a:defRPr>
            </a:lvl7pPr>
            <a:lvl8pPr marL="3200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8600" b="1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  <a:cs typeface="+mn-cs"/>
              </a:defRPr>
            </a:lvl8pPr>
            <a:lvl9pPr marL="3657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8600" b="1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sz="3600" dirty="0" smtClean="0">
                <a:solidFill>
                  <a:srgbClr val="0021A5"/>
                </a:solidFill>
                <a:latin typeface="+mj-lt"/>
                <a:ea typeface="+mj-ea"/>
                <a:cs typeface="+mj-cs"/>
                <a:sym typeface="Garamond"/>
              </a:rPr>
              <a:t>OpenCL</a:t>
            </a:r>
            <a:r>
              <a:rPr lang="en-US" sz="3600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Garamond"/>
              </a:rPr>
              <a:t>*</a:t>
            </a:r>
            <a:r>
              <a:rPr lang="en-US" sz="3600" dirty="0" smtClean="0">
                <a:solidFill>
                  <a:srgbClr val="0021A5"/>
                </a:solidFill>
                <a:latin typeface="+mj-lt"/>
                <a:ea typeface="+mj-ea"/>
                <a:cs typeface="+mj-cs"/>
                <a:sym typeface="Garamond"/>
              </a:rPr>
              <a:t> vs. VHDL</a:t>
            </a:r>
            <a:endParaRPr lang="en-US" sz="3600" dirty="0" smtClean="0">
              <a:solidFill>
                <a:srgbClr val="0021A5"/>
              </a:solidFill>
              <a:latin typeface="+mj-lt"/>
              <a:ea typeface="+mj-ea"/>
              <a:cs typeface="+mj-cs"/>
            </a:endParaRP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sz="2600" dirty="0" smtClean="0">
                <a:latin typeface="+mj-lt"/>
                <a:ea typeface="+mj-ea"/>
                <a:cs typeface="+mj-cs"/>
              </a:rPr>
              <a:t>Performance &amp; Productivity Comparison</a:t>
            </a:r>
            <a:endParaRPr lang="en-US" sz="26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730" y="1251215"/>
            <a:ext cx="4177669" cy="227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b="1" kern="0" dirty="0">
                <a:solidFill>
                  <a:srgbClr val="0033CC"/>
                </a:solidFill>
                <a:latin typeface="Arial"/>
                <a:cs typeface="Arial"/>
              </a:rPr>
              <a:t>HDL Design Flow</a:t>
            </a:r>
          </a:p>
          <a:p>
            <a:pPr marL="342900" lvl="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Low-level HDL at </a:t>
            </a:r>
            <a:r>
              <a:rPr lang="en-US" kern="0" dirty="0" smtClean="0">
                <a:solidFill>
                  <a:srgbClr val="0033CC"/>
                </a:solidFill>
                <a:latin typeface="Arial"/>
                <a:cs typeface="Arial"/>
              </a:rPr>
              <a:t>RTL</a:t>
            </a: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level</a:t>
            </a:r>
          </a:p>
          <a:p>
            <a:pPr marL="342900" lvl="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Design verification </a:t>
            </a:r>
            <a:r>
              <a:rPr lang="en-US" kern="0" dirty="0">
                <a:solidFill>
                  <a:srgbClr val="0033CC"/>
                </a:solidFill>
                <a:latin typeface="Arial"/>
                <a:cs typeface="Arial"/>
              </a:rPr>
              <a:t>(cycle-accurate simulation</a:t>
            </a:r>
            <a:r>
              <a:rPr lang="en-US" kern="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using HDL </a:t>
            </a:r>
            <a:r>
              <a:rPr lang="en-US" kern="0" dirty="0" err="1" smtClean="0">
                <a:solidFill>
                  <a:srgbClr val="000000"/>
                </a:solidFill>
                <a:latin typeface="Arial"/>
                <a:cs typeface="Arial"/>
              </a:rPr>
              <a:t>testbenches</a:t>
            </a: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 marL="342900" lvl="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Place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&amp; </a:t>
            </a: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route: hours+</a:t>
            </a:r>
            <a:endParaRPr lang="en-US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spcBef>
                <a:spcPts val="600"/>
              </a:spcBef>
              <a:buClr>
                <a:srgbClr val="CC9900"/>
              </a:buClr>
              <a:buNone/>
            </a:pPr>
            <a:r>
              <a:rPr lang="en-US" kern="0" dirty="0">
                <a:solidFill>
                  <a:srgbClr val="FF0000"/>
                </a:solidFill>
                <a:latin typeface="Arial"/>
                <a:cs typeface="Arial"/>
              </a:rPr>
              <a:t>Limited number of turns-per-day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60755" y="1251215"/>
            <a:ext cx="3754964" cy="199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b="1" kern="0" dirty="0">
                <a:solidFill>
                  <a:srgbClr val="0033CC"/>
                </a:solidFill>
                <a:latin typeface="Arial"/>
                <a:cs typeface="Arial"/>
              </a:rPr>
              <a:t>OpenCL Design Flow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C-like syntax </a:t>
            </a: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for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FPGAs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Functional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verification of project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Synthesis and PAR performed after kernel code is finalized</a:t>
            </a:r>
          </a:p>
          <a:p>
            <a:pPr marL="0" indent="0">
              <a:spcBef>
                <a:spcPts val="600"/>
              </a:spcBef>
              <a:buClr>
                <a:srgbClr val="CC9900"/>
              </a:buClr>
              <a:buNone/>
            </a:pPr>
            <a:r>
              <a:rPr lang="en-US" kern="0" dirty="0">
                <a:solidFill>
                  <a:srgbClr val="FF0000"/>
                </a:solidFill>
                <a:cs typeface="Arial"/>
              </a:rPr>
              <a:t>Increase number of </a:t>
            </a:r>
            <a:r>
              <a:rPr lang="en-US" kern="0" dirty="0" smtClean="0">
                <a:solidFill>
                  <a:srgbClr val="FF0000"/>
                </a:solidFill>
                <a:cs typeface="Arial"/>
              </a:rPr>
              <a:t>turns-per-day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269" y="3248685"/>
            <a:ext cx="1436823" cy="9716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29834" y="3399215"/>
            <a:ext cx="3257674" cy="283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Clr>
                <a:srgbClr val="CC9900"/>
              </a:buClr>
              <a:buSzPct val="65000"/>
              <a:buNone/>
            </a:pPr>
            <a:r>
              <a:rPr lang="en-US" sz="2000" b="1" kern="0" dirty="0" smtClean="0">
                <a:solidFill>
                  <a:srgbClr val="0033CC"/>
                </a:solidFill>
                <a:latin typeface="Arial"/>
                <a:cs typeface="Arial"/>
              </a:rPr>
              <a:t>Conclusions -</a:t>
            </a:r>
            <a:r>
              <a:rPr lang="en-US" sz="2000" b="1" kern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b="1" i="1" kern="0" dirty="0" smtClean="0"/>
              <a:t>OpenCL:</a:t>
            </a:r>
            <a:r>
              <a:rPr lang="en-US" kern="0" dirty="0" smtClean="0"/>
              <a:t> 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Offers </a:t>
            </a:r>
            <a:r>
              <a:rPr lang="en-US" kern="0" dirty="0">
                <a:solidFill>
                  <a:srgbClr val="0033CC"/>
                </a:solidFill>
                <a:latin typeface="Arial"/>
                <a:cs typeface="Arial"/>
              </a:rPr>
              <a:t>more productive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design flow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enerates </a:t>
            </a:r>
            <a:r>
              <a:rPr lang="en-US" kern="0" dirty="0">
                <a:solidFill>
                  <a:srgbClr val="0033CC"/>
                </a:solidFill>
                <a:latin typeface="Arial"/>
                <a:cs typeface="Arial"/>
              </a:rPr>
              <a:t>comparable clock </a:t>
            </a:r>
            <a:r>
              <a:rPr lang="en-US" kern="0" dirty="0" smtClean="0">
                <a:solidFill>
                  <a:srgbClr val="0033CC"/>
                </a:solidFill>
                <a:latin typeface="Arial"/>
                <a:cs typeface="Arial"/>
              </a:rPr>
              <a:t>frequencies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ses </a:t>
            </a:r>
            <a:r>
              <a:rPr lang="en-US" kern="0" dirty="0">
                <a:solidFill>
                  <a:srgbClr val="0033CC"/>
                </a:solidFill>
                <a:latin typeface="Arial"/>
                <a:cs typeface="Arial"/>
              </a:rPr>
              <a:t>more resources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kern="0" dirty="0" smtClean="0">
                <a:solidFill>
                  <a:srgbClr val="000000"/>
                </a:solidFill>
                <a:latin typeface="Arial"/>
                <a:cs typeface="Arial"/>
              </a:rPr>
              <a:t>Code </a:t>
            </a:r>
            <a:r>
              <a:rPr lang="en-US" kern="0" dirty="0">
                <a:solidFill>
                  <a:srgbClr val="0033CC"/>
                </a:solidFill>
                <a:latin typeface="Arial"/>
                <a:cs typeface="Arial"/>
              </a:rPr>
              <a:t>portable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 across different platforms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076" y="330620"/>
            <a:ext cx="989472" cy="10156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16970" y="1167830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*Altera OpenCL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3537" y="4913239"/>
            <a:ext cx="1454244" cy="112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1400" b="1" kern="0" dirty="0">
                <a:solidFill>
                  <a:srgbClr val="0000FF"/>
                </a:solidFill>
                <a:latin typeface="Arial"/>
                <a:cs typeface="Arial"/>
              </a:rPr>
              <a:t>Design</a:t>
            </a:r>
          </a:p>
          <a:p>
            <a:pPr lvl="0" algn="ctr"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1400" b="1" kern="0" dirty="0">
                <a:solidFill>
                  <a:srgbClr val="0000FF"/>
                </a:solidFill>
                <a:latin typeface="Arial"/>
                <a:cs typeface="Arial"/>
              </a:rPr>
              <a:t>Productivity</a:t>
            </a:r>
          </a:p>
          <a:p>
            <a:pPr marL="0" indent="0">
              <a:buNone/>
            </a:pPr>
            <a:r>
              <a:rPr lang="en-US" sz="1200" dirty="0"/>
              <a:t>Kernel design time</a:t>
            </a:r>
          </a:p>
          <a:p>
            <a:pPr marL="285750" lvl="1" indent="-228600"/>
            <a:r>
              <a:rPr lang="en-US" sz="1100" dirty="0"/>
              <a:t>VHDL: 6 months</a:t>
            </a:r>
          </a:p>
          <a:p>
            <a:pPr marL="285750" lvl="1" indent="-228600"/>
            <a:r>
              <a:rPr lang="en-US" sz="1100" dirty="0"/>
              <a:t>OpenCL: 1 </a:t>
            </a:r>
            <a:r>
              <a:rPr lang="en-US" sz="1100" dirty="0" smtClean="0"/>
              <a:t>month</a:t>
            </a:r>
            <a:endParaRPr lang="en-US" sz="11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88" y="7293919"/>
            <a:ext cx="8313583" cy="36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232 -0.6713 L 0.00816 -0.801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4" y="-65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9384" y="1040848"/>
            <a:ext cx="1805356" cy="1090632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CDB180-F93F-440A-8193-8CC661418732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" name="Content Placeholder 2"/>
          <p:cNvSpPr txBox="1">
            <a:spLocks noGrp="1"/>
          </p:cNvSpPr>
          <p:nvPr>
            <p:ph type="title"/>
          </p:nvPr>
        </p:nvSpPr>
        <p:spPr>
          <a:xfrm>
            <a:off x="372979" y="230921"/>
            <a:ext cx="8419329" cy="1105510"/>
          </a:xfrm>
          <a:prstGeom prst="rect">
            <a:avLst/>
          </a:prstGeom>
        </p:spPr>
        <p:txBody>
          <a:bodyPr anchor="t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sz="3600" dirty="0" smtClean="0">
                <a:solidFill>
                  <a:srgbClr val="0021A5"/>
                </a:solidFill>
                <a:latin typeface="+mj-lt"/>
                <a:ea typeface="+mj-ea"/>
                <a:cs typeface="+mj-cs"/>
                <a:sym typeface="Garamond"/>
              </a:rPr>
              <a:t>CMS* </a:t>
            </a:r>
            <a:r>
              <a:rPr lang="en-US" sz="3600" dirty="0">
                <a:solidFill>
                  <a:srgbClr val="0021A5"/>
                </a:solidFill>
                <a:latin typeface="+mj-lt"/>
                <a:ea typeface="+mj-ea"/>
                <a:cs typeface="+mj-cs"/>
                <a:sym typeface="Garamond"/>
              </a:rPr>
              <a:t>Endcap L-1 Muon Trigger</a:t>
            </a:r>
            <a:endParaRPr lang="en-US" sz="3600" dirty="0">
              <a:solidFill>
                <a:srgbClr val="0021A5"/>
              </a:solidFill>
              <a:latin typeface="+mj-lt"/>
              <a:ea typeface="+mj-ea"/>
              <a:cs typeface="+mj-cs"/>
            </a:endParaRPr>
          </a:p>
          <a:p>
            <a:pPr marL="0" indent="0" algn="ctr" eaLnBrk="1" hangingPunct="1">
              <a:lnSpc>
                <a:spcPct val="90000"/>
              </a:lnSpc>
              <a:buNone/>
              <a:defRPr/>
            </a:pPr>
            <a:r>
              <a:rPr lang="en-US" sz="2600" dirty="0">
                <a:latin typeface="+mj-lt"/>
                <a:ea typeface="+mj-ea"/>
                <a:cs typeface="+mj-cs"/>
              </a:rPr>
              <a:t>Making a Case for HLS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0890" y="1408446"/>
            <a:ext cx="575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*CMS (Compact Muon Solenoid) experiment</a:t>
            </a:r>
          </a:p>
          <a:p>
            <a:pPr algn="ctr"/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rgbClr val="0033CC"/>
                </a:solidFill>
              </a:rPr>
              <a:t>at The </a:t>
            </a:r>
            <a:r>
              <a:rPr lang="en-US" sz="1800" b="1" dirty="0">
                <a:solidFill>
                  <a:srgbClr val="0033CC"/>
                </a:solidFill>
              </a:rPr>
              <a:t>Large Hadron </a:t>
            </a:r>
            <a:r>
              <a:rPr lang="en-US" sz="1800" b="1" dirty="0" smtClean="0">
                <a:solidFill>
                  <a:srgbClr val="0033CC"/>
                </a:solidFill>
              </a:rPr>
              <a:t>Collider, </a:t>
            </a:r>
            <a:r>
              <a:rPr lang="en-US" sz="1800" b="1" dirty="0">
                <a:solidFill>
                  <a:srgbClr val="0033CC"/>
                </a:solidFill>
              </a:rPr>
              <a:t>CERN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373813" y="2131480"/>
            <a:ext cx="7547450" cy="836758"/>
          </a:xfrm>
          <a:prstGeom prst="rect">
            <a:avLst/>
          </a:prstGeom>
        </p:spPr>
        <p:txBody>
          <a:bodyPr/>
          <a:lstStyle>
            <a:lvl1pPr marL="1646238" indent="-1646238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5525" indent="-1371600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3400">
                <a:solidFill>
                  <a:srgbClr val="FF0000"/>
                </a:solidFill>
                <a:latin typeface="+mn-lt"/>
              </a:defRPr>
            </a:lvl2pPr>
            <a:lvl3pPr marL="5486400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1500">
                <a:solidFill>
                  <a:schemeClr val="accent2"/>
                </a:solidFill>
                <a:latin typeface="+mn-lt"/>
              </a:defRPr>
            </a:lvl3pPr>
            <a:lvl4pPr marL="7680325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9600">
                <a:solidFill>
                  <a:schemeClr val="tx1"/>
                </a:solidFill>
                <a:latin typeface="+mn-lt"/>
              </a:defRPr>
            </a:lvl4pPr>
            <a:lvl5pPr marL="9875838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5pPr>
            <a:lvl6pPr marL="103330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6pPr>
            <a:lvl7pPr marL="107902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7pPr>
            <a:lvl8pPr marL="112474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8pPr>
            <a:lvl9pPr marL="117046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-2286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800" kern="0" dirty="0" smtClean="0"/>
              <a:t>Peta-bytes of data </a:t>
            </a:r>
            <a:r>
              <a:rPr lang="en-US" sz="1800" kern="0" dirty="0" smtClean="0">
                <a:solidFill>
                  <a:schemeClr val="tx1"/>
                </a:solidFill>
              </a:rPr>
              <a:t>on every bunch crossing </a:t>
            </a:r>
            <a:r>
              <a:rPr lang="en-US" sz="1800" kern="0" dirty="0" smtClean="0"/>
              <a:t>@40MHz </a:t>
            </a:r>
            <a:r>
              <a:rPr lang="en-US" sz="1800" kern="0" dirty="0">
                <a:solidFill>
                  <a:srgbClr val="000000"/>
                </a:solidFill>
              </a:rPr>
              <a:t>(every 25 ns)</a:t>
            </a:r>
            <a:endParaRPr lang="en-US" sz="1800" kern="0" dirty="0"/>
          </a:p>
          <a:p>
            <a:pPr marL="457200" lvl="1" indent="-2286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800" kern="0" dirty="0" smtClean="0">
                <a:solidFill>
                  <a:schemeClr val="tx1"/>
                </a:solidFill>
              </a:rPr>
              <a:t>FPGA-based design </a:t>
            </a:r>
            <a:r>
              <a:rPr lang="en-US" sz="1800" kern="0" dirty="0">
                <a:solidFill>
                  <a:schemeClr val="tx1"/>
                </a:solidFill>
              </a:rPr>
              <a:t>to </a:t>
            </a:r>
            <a:r>
              <a:rPr lang="en-US" sz="1800" kern="0" dirty="0">
                <a:solidFill>
                  <a:srgbClr val="0033CC"/>
                </a:solidFill>
              </a:rPr>
              <a:t>reduce event rate </a:t>
            </a:r>
            <a:r>
              <a:rPr lang="en-US" sz="1800" kern="0" dirty="0">
                <a:solidFill>
                  <a:schemeClr val="tx1"/>
                </a:solidFill>
              </a:rPr>
              <a:t>to </a:t>
            </a:r>
            <a:r>
              <a:rPr lang="en-US" sz="1800" kern="0" dirty="0"/>
              <a:t>~</a:t>
            </a:r>
            <a:r>
              <a:rPr lang="en-US" sz="1800" kern="0" dirty="0" smtClean="0"/>
              <a:t>100KHz</a:t>
            </a:r>
          </a:p>
          <a:p>
            <a:pPr marL="492125" lvl="1" indent="-492125"/>
            <a:endParaRPr lang="en-US" sz="2000" kern="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5" y="1196337"/>
            <a:ext cx="1439016" cy="1070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940" y="536946"/>
            <a:ext cx="797869" cy="79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photos.wikimapia.org/p/00/01/25/64/68_big.jp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44" b="41588"/>
          <a:stretch/>
        </p:blipFill>
        <p:spPr bwMode="auto">
          <a:xfrm>
            <a:off x="246726" y="2414928"/>
            <a:ext cx="1252460" cy="2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5"/>
          <p:cNvSpPr txBox="1"/>
          <p:nvPr/>
        </p:nvSpPr>
        <p:spPr>
          <a:xfrm>
            <a:off x="1088611" y="2998151"/>
            <a:ext cx="1553471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Challenges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89028" y="3429000"/>
            <a:ext cx="4025054" cy="2641932"/>
          </a:xfrm>
          <a:prstGeom prst="rect">
            <a:avLst/>
          </a:prstGeom>
          <a:noFill/>
        </p:spPr>
        <p:txBody>
          <a:bodyPr/>
          <a:lstStyle>
            <a:lvl1pPr marL="1646238" indent="-1646238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5525" indent="-1371600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3400">
                <a:solidFill>
                  <a:srgbClr val="FF0000"/>
                </a:solidFill>
                <a:latin typeface="+mn-lt"/>
              </a:defRPr>
            </a:lvl2pPr>
            <a:lvl3pPr marL="5486400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1500">
                <a:solidFill>
                  <a:schemeClr val="accent2"/>
                </a:solidFill>
                <a:latin typeface="+mn-lt"/>
              </a:defRPr>
            </a:lvl3pPr>
            <a:lvl4pPr marL="7680325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9600">
                <a:solidFill>
                  <a:schemeClr val="tx1"/>
                </a:solidFill>
                <a:latin typeface="+mn-lt"/>
              </a:defRPr>
            </a:lvl4pPr>
            <a:lvl5pPr marL="9875838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5pPr>
            <a:lvl6pPr marL="103330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6pPr>
            <a:lvl7pPr marL="107902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7pPr>
            <a:lvl8pPr marL="112474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8pPr>
            <a:lvl9pPr marL="117046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spcBef>
                <a:spcPts val="600"/>
              </a:spcBef>
              <a:buNone/>
            </a:pPr>
            <a:r>
              <a:rPr lang="en-US" sz="1800" kern="0" dirty="0" smtClean="0">
                <a:solidFill>
                  <a:srgbClr val="0033CC"/>
                </a:solidFill>
              </a:rPr>
              <a:t>Current version in Verilog (HDL)</a:t>
            </a:r>
            <a:endParaRPr lang="en-US" sz="1800" kern="0" dirty="0">
              <a:solidFill>
                <a:srgbClr val="0033CC"/>
              </a:solidFill>
            </a:endParaRPr>
          </a:p>
          <a:p>
            <a:pPr marL="285750" lvl="1" indent="-2286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700" kern="0" dirty="0" smtClean="0">
                <a:solidFill>
                  <a:schemeClr val="tx1"/>
                </a:solidFill>
              </a:rPr>
              <a:t>Took several years </a:t>
            </a:r>
          </a:p>
          <a:p>
            <a:pPr marL="515938" lvl="1" indent="-223838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700" kern="0" dirty="0">
                <a:solidFill>
                  <a:srgbClr val="0021A5"/>
                </a:solidFill>
              </a:rPr>
              <a:t>&gt; 4000 lines</a:t>
            </a:r>
          </a:p>
          <a:p>
            <a:pPr marL="285750" lvl="1" indent="-2286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700" kern="0" dirty="0">
                <a:solidFill>
                  <a:schemeClr val="tx1"/>
                </a:solidFill>
              </a:rPr>
              <a:t>Development &amp; maintenance</a:t>
            </a:r>
          </a:p>
          <a:p>
            <a:pPr marL="515938" lvl="1" indent="-223838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700" kern="0" dirty="0" smtClean="0">
                <a:solidFill>
                  <a:schemeClr val="tx1"/>
                </a:solidFill>
              </a:rPr>
              <a:t> </a:t>
            </a:r>
            <a:r>
              <a:rPr lang="en-US" sz="1700" kern="0" dirty="0">
                <a:solidFill>
                  <a:srgbClr val="0033CC"/>
                </a:solidFill>
              </a:rPr>
              <a:t>Complexity rapidly increasing</a:t>
            </a:r>
          </a:p>
          <a:p>
            <a:pPr marL="285750" lvl="1" indent="-2286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700" kern="0" dirty="0">
                <a:solidFill>
                  <a:schemeClr val="tx1"/>
                </a:solidFill>
              </a:rPr>
              <a:t>Verification for scientists</a:t>
            </a:r>
          </a:p>
          <a:p>
            <a:pPr marL="515938" lvl="1" indent="-223838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700" kern="0" dirty="0">
                <a:solidFill>
                  <a:srgbClr val="0033CC"/>
                </a:solidFill>
              </a:rPr>
              <a:t>Manually converted to C++</a:t>
            </a:r>
          </a:p>
          <a:p>
            <a:pPr marL="515938" lvl="1" indent="-223838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700" kern="0" dirty="0" smtClean="0">
                <a:solidFill>
                  <a:srgbClr val="0033CC"/>
                </a:solidFill>
              </a:rPr>
              <a:t>Increasingly difficult </a:t>
            </a:r>
            <a:r>
              <a:rPr lang="en-US" sz="1700" kern="0" dirty="0">
                <a:solidFill>
                  <a:srgbClr val="0033CC"/>
                </a:solidFill>
              </a:rPr>
              <a:t>&amp; inconsistent</a:t>
            </a:r>
          </a:p>
          <a:p>
            <a:pPr marL="492125" lvl="1" indent="-492125"/>
            <a:endParaRPr lang="en-US" sz="1700" kern="0" dirty="0"/>
          </a:p>
        </p:txBody>
      </p:sp>
      <p:grpSp>
        <p:nvGrpSpPr>
          <p:cNvPr id="3" name="Group 2"/>
          <p:cNvGrpSpPr/>
          <p:nvPr/>
        </p:nvGrpSpPr>
        <p:grpSpPr>
          <a:xfrm>
            <a:off x="3510056" y="2951827"/>
            <a:ext cx="2407462" cy="1681490"/>
            <a:chOff x="4057454" y="3335052"/>
            <a:chExt cx="2407462" cy="1681490"/>
          </a:xfrm>
        </p:grpSpPr>
        <p:sp>
          <p:nvSpPr>
            <p:cNvPr id="2" name="Vertical Scroll 1"/>
            <p:cNvSpPr/>
            <p:nvPr/>
          </p:nvSpPr>
          <p:spPr bwMode="auto">
            <a:xfrm>
              <a:off x="4057454" y="3465791"/>
              <a:ext cx="2407462" cy="1550751"/>
            </a:xfrm>
            <a:prstGeom prst="verticalScroll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TextBox 25"/>
            <p:cNvSpPr txBox="1"/>
            <p:nvPr/>
          </p:nvSpPr>
          <p:spPr>
            <a:xfrm>
              <a:off x="4578066" y="3335052"/>
              <a:ext cx="1553471" cy="369332"/>
            </a:xfrm>
            <a:prstGeom prst="rect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Goal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8" name="Text Placeholder 2"/>
            <p:cNvSpPr txBox="1">
              <a:spLocks/>
            </p:cNvSpPr>
            <p:nvPr/>
          </p:nvSpPr>
          <p:spPr>
            <a:xfrm>
              <a:off x="4289927" y="3742468"/>
              <a:ext cx="1981919" cy="1274074"/>
            </a:xfrm>
            <a:prstGeom prst="rect">
              <a:avLst/>
            </a:prstGeom>
            <a:noFill/>
          </p:spPr>
          <p:txBody>
            <a:bodyPr/>
            <a:lstStyle>
              <a:lvl1pPr marL="1646238" indent="-1646238" algn="l" defTabSz="4389438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5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5525" indent="-1371600" algn="l" defTabSz="4389438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3400">
                  <a:solidFill>
                    <a:srgbClr val="FF0000"/>
                  </a:solidFill>
                  <a:latin typeface="+mn-lt"/>
                </a:defRPr>
              </a:lvl2pPr>
              <a:lvl3pPr marL="5486400" indent="-1096963" algn="l" defTabSz="4389438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1500">
                  <a:solidFill>
                    <a:schemeClr val="accent2"/>
                  </a:solidFill>
                  <a:latin typeface="+mn-lt"/>
                </a:defRPr>
              </a:lvl3pPr>
              <a:lvl4pPr marL="7680325" indent="-1096963" algn="l" defTabSz="4389438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9600">
                  <a:solidFill>
                    <a:schemeClr val="tx1"/>
                  </a:solidFill>
                  <a:latin typeface="+mn-lt"/>
                </a:defRPr>
              </a:lvl4pPr>
              <a:lvl5pPr marL="9875838" indent="-1096963" algn="l" defTabSz="4389438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9600">
                  <a:solidFill>
                    <a:schemeClr val="tx1"/>
                  </a:solidFill>
                  <a:latin typeface="+mn-lt"/>
                </a:defRPr>
              </a:lvl5pPr>
              <a:lvl6pPr marL="10333038" indent="-1096963" algn="l" defTabSz="4389438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9600">
                  <a:solidFill>
                    <a:schemeClr val="tx1"/>
                  </a:solidFill>
                  <a:latin typeface="+mn-lt"/>
                </a:defRPr>
              </a:lvl6pPr>
              <a:lvl7pPr marL="10790238" indent="-1096963" algn="l" defTabSz="4389438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9600">
                  <a:solidFill>
                    <a:schemeClr val="tx1"/>
                  </a:solidFill>
                  <a:latin typeface="+mn-lt"/>
                </a:defRPr>
              </a:lvl7pPr>
              <a:lvl8pPr marL="11247438" indent="-1096963" algn="l" defTabSz="4389438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9600">
                  <a:solidFill>
                    <a:schemeClr val="tx1"/>
                  </a:solidFill>
                  <a:latin typeface="+mn-lt"/>
                </a:defRPr>
              </a:lvl8pPr>
              <a:lvl9pPr marL="11704638" indent="-1096963" algn="l" defTabSz="4389438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9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ctr">
                <a:lnSpc>
                  <a:spcPct val="110000"/>
                </a:lnSpc>
                <a:buNone/>
              </a:pPr>
              <a:r>
                <a:rPr lang="en-US" sz="1800" dirty="0">
                  <a:solidFill>
                    <a:srgbClr val="0033CC"/>
                  </a:solidFill>
                </a:rPr>
                <a:t>Explore use of </a:t>
              </a:r>
              <a:r>
                <a:rPr lang="en-US" sz="1800" dirty="0" smtClean="0">
                  <a:solidFill>
                    <a:srgbClr val="0033CC"/>
                  </a:solidFill>
                </a:rPr>
                <a:t>HLS languages </a:t>
              </a:r>
              <a:r>
                <a:rPr lang="en-US" sz="1800" dirty="0">
                  <a:solidFill>
                    <a:srgbClr val="0033CC"/>
                  </a:solidFill>
                </a:rPr>
                <a:t>&amp; tools </a:t>
              </a:r>
              <a:r>
                <a:rPr lang="en-US" sz="1800" dirty="0">
                  <a:solidFill>
                    <a:srgbClr val="0000FF"/>
                  </a:solidFill>
                </a:rPr>
                <a:t>f</a:t>
              </a:r>
              <a:r>
                <a:rPr lang="en-US" sz="1800" dirty="0">
                  <a:solidFill>
                    <a:srgbClr val="000000"/>
                  </a:solidFill>
                </a:rPr>
                <a:t>or </a:t>
              </a:r>
              <a:r>
                <a:rPr lang="en-US" sz="1800" dirty="0" smtClean="0">
                  <a:solidFill>
                    <a:srgbClr val="000000"/>
                  </a:solidFill>
                </a:rPr>
                <a:t>next-gen </a:t>
              </a:r>
              <a:r>
                <a:rPr lang="en-US" sz="1800" dirty="0">
                  <a:solidFill>
                    <a:srgbClr val="000000"/>
                  </a:solidFill>
                </a:rPr>
                <a:t>CMS code </a:t>
              </a:r>
              <a:endParaRPr lang="en-US" sz="1800" dirty="0">
                <a:solidFill>
                  <a:srgbClr val="FF4A00"/>
                </a:solidFill>
              </a:endParaRPr>
            </a:p>
          </p:txBody>
        </p:sp>
      </p:grpSp>
      <p:sp>
        <p:nvSpPr>
          <p:cNvPr id="21" name="TextBox 25"/>
          <p:cNvSpPr txBox="1"/>
          <p:nvPr/>
        </p:nvSpPr>
        <p:spPr>
          <a:xfrm>
            <a:off x="6714308" y="2998151"/>
            <a:ext cx="1553471" cy="369332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Outcomes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5683059" y="3429000"/>
            <a:ext cx="3378880" cy="2641932"/>
          </a:xfrm>
          <a:prstGeom prst="rect">
            <a:avLst/>
          </a:prstGeom>
          <a:noFill/>
        </p:spPr>
        <p:txBody>
          <a:bodyPr/>
          <a:lstStyle>
            <a:lvl1pPr marL="1646238" indent="-1646238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5525" indent="-1371600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3400">
                <a:solidFill>
                  <a:srgbClr val="FF0000"/>
                </a:solidFill>
                <a:latin typeface="+mn-lt"/>
              </a:defRPr>
            </a:lvl2pPr>
            <a:lvl3pPr marL="5486400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1500">
                <a:solidFill>
                  <a:schemeClr val="accent2"/>
                </a:solidFill>
                <a:latin typeface="+mn-lt"/>
              </a:defRPr>
            </a:lvl3pPr>
            <a:lvl4pPr marL="7680325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9600">
                <a:solidFill>
                  <a:schemeClr val="tx1"/>
                </a:solidFill>
                <a:latin typeface="+mn-lt"/>
              </a:defRPr>
            </a:lvl4pPr>
            <a:lvl5pPr marL="9875838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5pPr>
            <a:lvl6pPr marL="103330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6pPr>
            <a:lvl7pPr marL="107902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7pPr>
            <a:lvl8pPr marL="112474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8pPr>
            <a:lvl9pPr marL="117046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spcBef>
                <a:spcPts val="400"/>
              </a:spcBef>
              <a:buNone/>
            </a:pPr>
            <a:r>
              <a:rPr lang="en-US" sz="1700" kern="0" dirty="0" smtClean="0"/>
              <a:t>Very promising thus far</a:t>
            </a:r>
          </a:p>
          <a:p>
            <a:pPr marL="344488" lvl="1" indent="-2286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700" kern="0" dirty="0" err="1" smtClean="0">
                <a:solidFill>
                  <a:schemeClr val="tx1"/>
                </a:solidFill>
              </a:rPr>
              <a:t>Vivado</a:t>
            </a:r>
            <a:r>
              <a:rPr lang="en-US" sz="1700" kern="0" dirty="0" smtClean="0">
                <a:solidFill>
                  <a:schemeClr val="tx1"/>
                </a:solidFill>
              </a:rPr>
              <a:t> HLS C/C</a:t>
            </a:r>
            <a:r>
              <a:rPr lang="en-US" sz="1700" kern="0" dirty="0">
                <a:solidFill>
                  <a:schemeClr val="tx1"/>
                </a:solidFill>
              </a:rPr>
              <a:t>++ entry </a:t>
            </a:r>
            <a:r>
              <a:rPr lang="en-US" sz="1700" kern="0" dirty="0"/>
              <a:t>improved </a:t>
            </a:r>
            <a:r>
              <a:rPr lang="en-US" sz="1700" kern="0" dirty="0" smtClean="0"/>
              <a:t>productivity</a:t>
            </a:r>
            <a:endParaRPr lang="en-US" sz="1700" kern="0" dirty="0"/>
          </a:p>
          <a:p>
            <a:pPr marL="574675" lvl="1" indent="-223838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700" kern="0" dirty="0">
                <a:solidFill>
                  <a:srgbClr val="0033CC"/>
                </a:solidFill>
              </a:rPr>
              <a:t>Hardware optimization via HLS a challenge</a:t>
            </a:r>
          </a:p>
          <a:p>
            <a:pPr marL="344488" lvl="1" indent="-228600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700" kern="0" dirty="0" smtClean="0"/>
              <a:t>Verification: </a:t>
            </a:r>
            <a:r>
              <a:rPr lang="en-US" sz="1700" kern="0" dirty="0" smtClean="0">
                <a:solidFill>
                  <a:schemeClr val="tx1"/>
                </a:solidFill>
              </a:rPr>
              <a:t>C</a:t>
            </a:r>
            <a:r>
              <a:rPr lang="en-US" sz="1700" kern="0" dirty="0">
                <a:solidFill>
                  <a:schemeClr val="tx1"/>
                </a:solidFill>
              </a:rPr>
              <a:t>++ code </a:t>
            </a:r>
            <a:r>
              <a:rPr lang="en-US" sz="1700" kern="0" dirty="0" smtClean="0">
                <a:solidFill>
                  <a:schemeClr val="tx1"/>
                </a:solidFill>
              </a:rPr>
              <a:t>can be compiled </a:t>
            </a:r>
            <a:r>
              <a:rPr lang="en-US" sz="1700" kern="0" dirty="0">
                <a:solidFill>
                  <a:schemeClr val="tx1"/>
                </a:solidFill>
              </a:rPr>
              <a:t>using g++ </a:t>
            </a:r>
            <a:r>
              <a:rPr lang="en-US" sz="1700" kern="0" dirty="0" smtClean="0">
                <a:solidFill>
                  <a:schemeClr val="tx1"/>
                </a:solidFill>
              </a:rPr>
              <a:t>compiler</a:t>
            </a:r>
          </a:p>
          <a:p>
            <a:pPr marL="574675" lvl="1" indent="-223838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700" kern="0" dirty="0">
                <a:solidFill>
                  <a:srgbClr val="0033CC"/>
                </a:solidFill>
              </a:rPr>
              <a:t>No need for manual conversion from HDL</a:t>
            </a: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3941572" y="4694276"/>
            <a:ext cx="1738165" cy="1204776"/>
          </a:xfrm>
          <a:prstGeom prst="rect">
            <a:avLst/>
          </a:prstGeom>
          <a:noFill/>
        </p:spPr>
        <p:txBody>
          <a:bodyPr/>
          <a:lstStyle>
            <a:lvl1pPr marL="1646238" indent="-1646238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5525" indent="-1371600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3400">
                <a:solidFill>
                  <a:srgbClr val="FF0000"/>
                </a:solidFill>
                <a:latin typeface="+mn-lt"/>
              </a:defRPr>
            </a:lvl2pPr>
            <a:lvl3pPr marL="5486400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1500">
                <a:solidFill>
                  <a:schemeClr val="accent2"/>
                </a:solidFill>
                <a:latin typeface="+mn-lt"/>
              </a:defRPr>
            </a:lvl3pPr>
            <a:lvl4pPr marL="7680325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9600">
                <a:solidFill>
                  <a:schemeClr val="tx1"/>
                </a:solidFill>
                <a:latin typeface="+mn-lt"/>
              </a:defRPr>
            </a:lvl4pPr>
            <a:lvl5pPr marL="9875838" indent="-1096963" algn="l" defTabSz="43894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5pPr>
            <a:lvl6pPr marL="103330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6pPr>
            <a:lvl7pPr marL="107902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7pPr>
            <a:lvl8pPr marL="112474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8pPr>
            <a:lvl9pPr marL="11704638" indent="-1096963" algn="l" defTabSz="4389438" rtl="0" fontAlgn="base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+mn-lt"/>
              </a:defRPr>
            </a:lvl9pPr>
          </a:lstStyle>
          <a:p>
            <a:pPr marL="234950" lvl="1" indent="-223838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700" kern="0" dirty="0">
                <a:solidFill>
                  <a:schemeClr val="tx1"/>
                </a:solidFill>
              </a:rPr>
              <a:t>Design tool: </a:t>
            </a:r>
            <a:r>
              <a:rPr lang="en-US" sz="1600" kern="0" dirty="0" err="1">
                <a:solidFill>
                  <a:srgbClr val="0033CC"/>
                </a:solidFill>
              </a:rPr>
              <a:t>Vivado</a:t>
            </a:r>
            <a:r>
              <a:rPr lang="en-US" sz="1600" kern="0" dirty="0">
                <a:solidFill>
                  <a:srgbClr val="0033CC"/>
                </a:solidFill>
              </a:rPr>
              <a:t> HLS</a:t>
            </a:r>
          </a:p>
          <a:p>
            <a:pPr marL="234950" lvl="1" indent="-223838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600" kern="0" dirty="0" smtClean="0">
                <a:solidFill>
                  <a:srgbClr val="0033CC"/>
                </a:solidFill>
              </a:rPr>
              <a:t>Xilinx Virtex-7 XC7VX690T</a:t>
            </a:r>
            <a:endParaRPr lang="en-US" sz="1600" kern="0" dirty="0">
              <a:solidFill>
                <a:srgbClr val="0033CC"/>
              </a:solidFill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5" b="37779"/>
          <a:stretch/>
        </p:blipFill>
        <p:spPr bwMode="auto">
          <a:xfrm>
            <a:off x="4372611" y="5819524"/>
            <a:ext cx="808447" cy="207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67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 animBg="1"/>
      <p:bldP spid="15" grpId="0"/>
      <p:bldP spid="21" grpId="0" animBg="1"/>
      <p:bldP spid="22" grpId="0"/>
      <p:bldP spid="23" grpId="0"/>
    </p:bld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13413</TotalTime>
  <Words>925</Words>
  <Application>Microsoft Office PowerPoint</Application>
  <PresentationFormat>On-screen Show (4:3)</PresentationFormat>
  <Paragraphs>211</Paragraphs>
  <Slides>11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Edge</vt:lpstr>
      <vt:lpstr>Visio</vt:lpstr>
      <vt:lpstr>Reconfigurable Supercomputing   @CHREC</vt:lpstr>
      <vt:lpstr>Outline</vt:lpstr>
      <vt:lpstr>Real-Time, Feature-based Object Recognition</vt:lpstr>
      <vt:lpstr>Behavioral Emulation for Future-Gen Systems</vt:lpstr>
      <vt:lpstr>Sparse-Matrix Processor for Graph Apps</vt:lpstr>
      <vt:lpstr>Reconfigurable Interconnects for Novo-G#</vt:lpstr>
      <vt:lpstr>Outline</vt:lpstr>
      <vt:lpstr>PowerPoint Presentation</vt:lpstr>
      <vt:lpstr>CMS* Endcap L-1 Muon Trigger Making a Case for HLS</vt:lpstr>
      <vt:lpstr>Custom Memory Cube (CMC)</vt:lpstr>
      <vt:lpstr>Conclusions</vt:lpstr>
    </vt:vector>
  </TitlesOfParts>
  <Company>University of Florida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F1 for CKW</dc:title>
  <dc:creator>Dr. Alan D. George</dc:creator>
  <cp:lastModifiedBy>hlam</cp:lastModifiedBy>
  <cp:revision>1395</cp:revision>
  <dcterms:created xsi:type="dcterms:W3CDTF">2003-07-12T15:21:27Z</dcterms:created>
  <dcterms:modified xsi:type="dcterms:W3CDTF">2015-11-17T19:38:18Z</dcterms:modified>
</cp:coreProperties>
</file>